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3CEC41E-48BD-4881-B6FF-D82EEBBCD904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ulty.virginia.edu/OldEnglish/Beowulf.Readings/Beowulf.Readings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Anglo-Saxon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versus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BC stand for?</a:t>
            </a:r>
          </a:p>
          <a:p>
            <a:pPr lvl="1"/>
            <a:r>
              <a:rPr lang="en-US" dirty="0" smtClean="0"/>
              <a:t>Before Christ</a:t>
            </a:r>
          </a:p>
          <a:p>
            <a:r>
              <a:rPr lang="en-US" dirty="0" smtClean="0"/>
              <a:t>What does AD stand for?</a:t>
            </a:r>
          </a:p>
          <a:p>
            <a:pPr lvl="1"/>
            <a:r>
              <a:rPr lang="en-US" dirty="0" smtClean="0"/>
              <a:t>Anno Domini (Latin for “in the year of our Lord”)</a:t>
            </a:r>
          </a:p>
          <a:p>
            <a:r>
              <a:rPr lang="en-US" dirty="0" smtClean="0"/>
              <a:t>Secular</a:t>
            </a:r>
          </a:p>
          <a:p>
            <a:pPr lvl="1"/>
            <a:r>
              <a:rPr lang="en-US" dirty="0" smtClean="0"/>
              <a:t>BCE – Before Common Era</a:t>
            </a:r>
          </a:p>
          <a:p>
            <a:pPr lvl="1"/>
            <a:r>
              <a:rPr lang="en-US" dirty="0" smtClean="0"/>
              <a:t>CE – Common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0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449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time the Romans left, new invaders started arriving</a:t>
            </a:r>
          </a:p>
          <a:p>
            <a:r>
              <a:rPr lang="en-US" dirty="0" smtClean="0"/>
              <a:t>Anglo-Saxons from what is now Germany</a:t>
            </a:r>
          </a:p>
          <a:p>
            <a:pPr lvl="1"/>
            <a:r>
              <a:rPr lang="en-US" dirty="0" smtClean="0"/>
              <a:t>Germanic Tribes like Germania from Gladiator</a:t>
            </a:r>
          </a:p>
          <a:p>
            <a:r>
              <a:rPr lang="en-US" dirty="0" smtClean="0"/>
              <a:t>Some were deep sea fisherman, others farmers</a:t>
            </a:r>
          </a:p>
          <a:p>
            <a:r>
              <a:rPr lang="en-US" dirty="0" smtClean="0"/>
              <a:t>Gradually they took over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5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Invasion of British Isles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1" y="1624324"/>
            <a:ext cx="7109981" cy="47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Century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400 AD the Romans had accepted Christianity and introduced it to Britain</a:t>
            </a:r>
          </a:p>
          <a:p>
            <a:r>
              <a:rPr lang="en-US" dirty="0" smtClean="0"/>
              <a:t>Because of the vast Roman Empire, Christianity spread throughout Europe</a:t>
            </a:r>
          </a:p>
          <a:p>
            <a:r>
              <a:rPr lang="en-US" dirty="0" smtClean="0"/>
              <a:t>How would this have affected every day life in Europe?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9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smtClean="0"/>
              <a:t>Norway </a:t>
            </a:r>
            <a:r>
              <a:rPr lang="en-US" dirty="0" smtClean="0"/>
              <a:t>and </a:t>
            </a:r>
            <a:r>
              <a:rPr lang="en-US" dirty="0" smtClean="0"/>
              <a:t>Denmark </a:t>
            </a:r>
            <a:r>
              <a:rPr lang="en-US" dirty="0" smtClean="0"/>
              <a:t>took to the seas when their populations boomed – Vikings</a:t>
            </a:r>
          </a:p>
          <a:p>
            <a:r>
              <a:rPr lang="en-US" dirty="0" smtClean="0"/>
              <a:t>Ruthless </a:t>
            </a:r>
            <a:r>
              <a:rPr lang="en-US" dirty="0" smtClean="0"/>
              <a:t>invaders</a:t>
            </a:r>
          </a:p>
          <a:p>
            <a:r>
              <a:rPr lang="en-US" dirty="0" smtClean="0"/>
              <a:t>By the middle of the 9</a:t>
            </a:r>
            <a:r>
              <a:rPr lang="en-US" baseline="30000" dirty="0" smtClean="0"/>
              <a:t>th</a:t>
            </a:r>
            <a:r>
              <a:rPr lang="en-US" dirty="0" smtClean="0"/>
              <a:t> century, most of England had fallen to the Vikings</a:t>
            </a:r>
          </a:p>
          <a:p>
            <a:r>
              <a:rPr lang="en-US" dirty="0" smtClean="0"/>
              <a:t>King Alfred “the Great” resisted the Danes</a:t>
            </a:r>
          </a:p>
          <a:p>
            <a:pPr lvl="1"/>
            <a:r>
              <a:rPr lang="en-US" dirty="0" smtClean="0"/>
              <a:t>866 AD formal truce divided England</a:t>
            </a:r>
          </a:p>
          <a:p>
            <a:pPr lvl="2"/>
            <a:r>
              <a:rPr lang="en-US" dirty="0" smtClean="0"/>
              <a:t>East and North: Saxons acknowledged Danish rule</a:t>
            </a:r>
          </a:p>
          <a:p>
            <a:pPr lvl="2"/>
            <a:r>
              <a:rPr lang="en-US" dirty="0" smtClean="0"/>
              <a:t>South: Danes acknowledged Saxon Rule</a:t>
            </a:r>
          </a:p>
          <a:p>
            <a:pPr lvl="1"/>
            <a:r>
              <a:rPr lang="en-US" dirty="0" smtClean="0"/>
              <a:t>King Alfred encouraged learning and education</a:t>
            </a:r>
          </a:p>
          <a:p>
            <a:r>
              <a:rPr lang="en-US" dirty="0" smtClean="0"/>
              <a:t>However, we are focusing on the </a:t>
            </a: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805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Anglo-Saxon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spoken verse and incantations (old slogans, spells, charms), not books</a:t>
            </a:r>
          </a:p>
          <a:p>
            <a:pPr lvl="1"/>
            <a:r>
              <a:rPr lang="en-US" dirty="0" smtClean="0"/>
              <a:t>What other cultures started with oral traditions before books?</a:t>
            </a:r>
          </a:p>
          <a:p>
            <a:r>
              <a:rPr lang="en-US" dirty="0" smtClean="0"/>
              <a:t>Recited poems often at ceremonies or military victory celebrations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0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Heroic Poetry – recounting the achievement of warriors</a:t>
            </a:r>
          </a:p>
          <a:p>
            <a:pPr lvl="1"/>
            <a:r>
              <a:rPr lang="en-US" dirty="0" smtClean="0"/>
              <a:t>Beowulf: long heroic poem that tells the story of a great pagan warrior renowned for his courage, strength and dignity; Beowulf is an epic</a:t>
            </a:r>
          </a:p>
          <a:p>
            <a:pPr lvl="2"/>
            <a:r>
              <a:rPr lang="en-US" dirty="0" smtClean="0"/>
              <a:t>First such work composed in English so considered national epic poem of England</a:t>
            </a:r>
          </a:p>
          <a:p>
            <a:pPr lvl="3"/>
            <a:r>
              <a:rPr lang="en-US" dirty="0" smtClean="0"/>
              <a:t>What language were they writing in before?</a:t>
            </a:r>
          </a:p>
          <a:p>
            <a:r>
              <a:rPr lang="en-US" dirty="0" smtClean="0"/>
              <a:t>Elegiac Poetry – lamenting the death of loved ones and the loss of the past</a:t>
            </a:r>
          </a:p>
        </p:txBody>
      </p:sp>
    </p:spTree>
    <p:extLst>
      <p:ext uri="{BB962C8B-B14F-4D97-AF65-F5344CB8AC3E}">
        <p14:creationId xmlns:p14="http://schemas.microsoft.com/office/powerpoint/2010/main" val="72293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to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Alfred the Great all important documents were written in Latin</a:t>
            </a:r>
          </a:p>
          <a:p>
            <a:pPr lvl="1"/>
            <a:r>
              <a:rPr lang="en-US" dirty="0" smtClean="0"/>
              <a:t>Monks wrote everything in Latin; English, used by commoners, was considered vulgar</a:t>
            </a:r>
          </a:p>
          <a:p>
            <a:r>
              <a:rPr lang="en-US" dirty="0" smtClean="0"/>
              <a:t>Anglo-Saxon Chronicles were started</a:t>
            </a:r>
          </a:p>
          <a:p>
            <a:pPr lvl="1"/>
            <a:r>
              <a:rPr lang="en-US" dirty="0" smtClean="0"/>
              <a:t>Historical journals written and compiled in monasteries in Old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low Germanic tongue brought by the Angles, Saxons, and Jutes; turned into Anglo-Saxon or Old English</a:t>
            </a:r>
          </a:p>
          <a:p>
            <a:r>
              <a:rPr lang="en-US" dirty="0" smtClean="0"/>
              <a:t>Few words to recognize: </a:t>
            </a:r>
            <a:r>
              <a:rPr lang="en-US" dirty="0" err="1" smtClean="0"/>
              <a:t>bedd</a:t>
            </a:r>
            <a:r>
              <a:rPr lang="en-US" dirty="0" smtClean="0"/>
              <a:t>, </a:t>
            </a:r>
            <a:r>
              <a:rPr lang="en-US" dirty="0" err="1" smtClean="0"/>
              <a:t>candel</a:t>
            </a:r>
            <a:r>
              <a:rPr lang="en-US" dirty="0" smtClean="0"/>
              <a:t>, </a:t>
            </a:r>
            <a:r>
              <a:rPr lang="en-US" dirty="0" err="1" smtClean="0"/>
              <a:t>faederm</a:t>
            </a:r>
            <a:r>
              <a:rPr lang="en-US" dirty="0" smtClean="0"/>
              <a:t>, </a:t>
            </a:r>
            <a:r>
              <a:rPr lang="en-US" dirty="0" err="1" smtClean="0"/>
              <a:t>healp</a:t>
            </a:r>
            <a:r>
              <a:rPr lang="en-US" dirty="0" smtClean="0"/>
              <a:t>, </a:t>
            </a:r>
            <a:r>
              <a:rPr lang="en-US" dirty="0" err="1" smtClean="0"/>
              <a:t>mann</a:t>
            </a:r>
            <a:r>
              <a:rPr lang="en-US" dirty="0" smtClean="0"/>
              <a:t>, </a:t>
            </a:r>
            <a:r>
              <a:rPr lang="en-US" dirty="0" err="1" smtClean="0"/>
              <a:t>moder</a:t>
            </a:r>
            <a:r>
              <a:rPr lang="en-US" dirty="0" smtClean="0"/>
              <a:t>, </a:t>
            </a:r>
            <a:r>
              <a:rPr lang="en-US" dirty="0" err="1" smtClean="0"/>
              <a:t>waeter</a:t>
            </a:r>
            <a:endParaRPr lang="en-US" dirty="0" smtClean="0"/>
          </a:p>
          <a:p>
            <a:r>
              <a:rPr lang="en-US" dirty="0" smtClean="0"/>
              <a:t>Listen to Old English</a:t>
            </a:r>
          </a:p>
          <a:p>
            <a:pPr lvl="1"/>
            <a:r>
              <a:rPr lang="en-US" dirty="0" smtClean="0">
                <a:hlinkClick r:id="rId2"/>
              </a:rPr>
              <a:t>Readings from Beowulf</a:t>
            </a:r>
            <a:endParaRPr lang="en-US" dirty="0" smtClean="0"/>
          </a:p>
          <a:p>
            <a:r>
              <a:rPr lang="en-US" dirty="0" smtClean="0"/>
              <a:t>And FYI: Shakespeare is NOT Old English!!! His writings are actually modern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4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Banned from one’s country; or forced from one’s home</a:t>
            </a:r>
          </a:p>
          <a:p>
            <a:pPr lvl="1"/>
            <a:r>
              <a:rPr lang="en-US" dirty="0" smtClean="0"/>
              <a:t>“Home” to Anglo-Saxons was different than how we think of home</a:t>
            </a:r>
          </a:p>
          <a:p>
            <a:pPr lvl="1"/>
            <a:r>
              <a:rPr lang="en-US" dirty="0" smtClean="0"/>
              <a:t>To them, “home” was wherever their king or lord was</a:t>
            </a:r>
          </a:p>
          <a:p>
            <a:r>
              <a:rPr lang="en-US" dirty="0" smtClean="0"/>
              <a:t>Rather than being patriotic to a country, they were loyal to a king</a:t>
            </a:r>
          </a:p>
          <a:p>
            <a:pPr lvl="1"/>
            <a:r>
              <a:rPr lang="en-US" dirty="0" smtClean="0"/>
              <a:t>He provided everything for them: food, necessities, protection from invaders</a:t>
            </a:r>
          </a:p>
          <a:p>
            <a:r>
              <a:rPr lang="en-US" dirty="0" smtClean="0"/>
              <a:t>If you were forced to leave home, what are some of the things you would miss most?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2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apply their understanding of ancient concepts like exile, affliction, epic, and purge to modern times</a:t>
            </a:r>
          </a:p>
          <a:p>
            <a:r>
              <a:rPr lang="en-US" dirty="0" smtClean="0"/>
              <a:t>Students will be able to shift their perspectives and empathize with those who are misunderstood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Anglo-Saxon Lyrics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Lyric poems expressed thoughts and feelings of a single speaker</a:t>
            </a:r>
          </a:p>
          <a:p>
            <a:pPr lvl="1"/>
            <a:r>
              <a:rPr lang="en-US" i="1" dirty="0" smtClean="0"/>
              <a:t>The Seafarer</a:t>
            </a:r>
            <a:r>
              <a:rPr lang="en-US" dirty="0" smtClean="0"/>
              <a:t> and </a:t>
            </a:r>
            <a:r>
              <a:rPr lang="en-US" i="1" dirty="0" smtClean="0"/>
              <a:t>The Wanderer</a:t>
            </a:r>
            <a:endParaRPr lang="en-US" dirty="0" smtClean="0"/>
          </a:p>
          <a:p>
            <a:r>
              <a:rPr lang="en-US" dirty="0" smtClean="0"/>
              <a:t>Oral – they sounded more lyrical, like songs, so they were easier to </a:t>
            </a:r>
            <a:r>
              <a:rPr lang="en-US" dirty="0" smtClean="0"/>
              <a:t>memorize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65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Seafarer”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15 in book</a:t>
            </a:r>
          </a:p>
          <a:p>
            <a:r>
              <a:rPr lang="en-US" dirty="0" smtClean="0"/>
              <a:t>Content Objective: Students will be able to understand the difference between an earthly exile and a heavenly home</a:t>
            </a:r>
          </a:p>
          <a:p>
            <a:r>
              <a:rPr lang="en-US" dirty="0" smtClean="0"/>
              <a:t>Language Objective: Students will be able to </a:t>
            </a:r>
            <a:r>
              <a:rPr lang="en-US" dirty="0" smtClean="0"/>
              <a:t>summarize the Seafarer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3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Seafarer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wall: exile</a:t>
            </a:r>
          </a:p>
          <a:p>
            <a:r>
              <a:rPr lang="en-US" dirty="0" err="1" smtClean="0"/>
              <a:t>Bellwork</a:t>
            </a:r>
            <a:r>
              <a:rPr lang="en-US" dirty="0" smtClean="0"/>
              <a:t>: Imagine you were forced to leave home. List 5 things you would miss dearly.</a:t>
            </a:r>
          </a:p>
          <a:p>
            <a:r>
              <a:rPr lang="en-US" dirty="0" smtClean="0"/>
              <a:t>Read “The Seafarer” on page 15</a:t>
            </a:r>
          </a:p>
          <a:p>
            <a:pPr lvl="1"/>
            <a:r>
              <a:rPr lang="en-US" dirty="0" smtClean="0"/>
              <a:t>Stop and paraphrase in notes</a:t>
            </a:r>
          </a:p>
          <a:p>
            <a:pPr lvl="2"/>
            <a:r>
              <a:rPr lang="en-US" dirty="0" smtClean="0"/>
              <a:t>I do, we do, you do</a:t>
            </a:r>
          </a:p>
          <a:p>
            <a:r>
              <a:rPr lang="en-US" dirty="0" smtClean="0"/>
              <a:t>Comprehension check page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8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for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Exile: </a:t>
            </a:r>
            <a:endParaRPr lang="en-US" dirty="0" smtClean="0"/>
          </a:p>
          <a:p>
            <a:r>
              <a:rPr lang="en-US" dirty="0" smtClean="0"/>
              <a:t>Epic</a:t>
            </a:r>
            <a:endParaRPr lang="en-US" dirty="0" smtClean="0"/>
          </a:p>
          <a:p>
            <a:r>
              <a:rPr lang="en-US" dirty="0" smtClean="0"/>
              <a:t>Affliction</a:t>
            </a:r>
          </a:p>
          <a:p>
            <a:r>
              <a:rPr lang="en-US" dirty="0" smtClean="0"/>
              <a:t>Purge</a:t>
            </a:r>
          </a:p>
          <a:p>
            <a:r>
              <a:rPr lang="en-US" dirty="0" smtClean="0"/>
              <a:t>Extended Quiz will be at end of unit before exam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2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Seafarer</a:t>
            </a:r>
          </a:p>
          <a:p>
            <a:r>
              <a:rPr lang="en-US" i="1" dirty="0" smtClean="0"/>
              <a:t>The Wanderer</a:t>
            </a:r>
          </a:p>
          <a:p>
            <a:r>
              <a:rPr lang="en-US" dirty="0" smtClean="0"/>
              <a:t>Excerpts from </a:t>
            </a:r>
            <a:r>
              <a:rPr lang="en-US" i="1" dirty="0" smtClean="0"/>
              <a:t>Beowulf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8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Anglo-Saxon </a:t>
            </a:r>
            <a:br>
              <a:rPr lang="en-US" dirty="0" smtClean="0"/>
            </a:br>
            <a:r>
              <a:rPr lang="en-US" dirty="0" smtClean="0"/>
              <a:t>Pre-read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did this ancient people group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0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Ancient Europe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08" y="1211132"/>
            <a:ext cx="7303943" cy="54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6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Anglo-Saxon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800-600 BC two groups of Celts (pronounced with hard C) from southern Europe invaded the British Isles</a:t>
            </a:r>
          </a:p>
          <a:p>
            <a:pPr lvl="1"/>
            <a:r>
              <a:rPr lang="en-US" dirty="0" err="1" smtClean="0"/>
              <a:t>Brythons</a:t>
            </a:r>
            <a:r>
              <a:rPr lang="en-US" dirty="0" smtClean="0"/>
              <a:t> (Britons) settled on the largest island, Britain</a:t>
            </a:r>
          </a:p>
          <a:p>
            <a:pPr lvl="1"/>
            <a:r>
              <a:rPr lang="en-US" dirty="0" smtClean="0"/>
              <a:t>Gaels settled on the second largest island, Ireland</a:t>
            </a:r>
          </a:p>
          <a:p>
            <a:r>
              <a:rPr lang="en-US" dirty="0" smtClean="0"/>
              <a:t>Celts </a:t>
            </a:r>
            <a:r>
              <a:rPr lang="en-US" dirty="0" smtClean="0"/>
              <a:t>were farmers and hunters</a:t>
            </a:r>
          </a:p>
          <a:p>
            <a:pPr lvl="1"/>
            <a:r>
              <a:rPr lang="en-US" dirty="0" smtClean="0"/>
              <a:t>organized by clans (like </a:t>
            </a:r>
            <a:r>
              <a:rPr lang="en-US" dirty="0" err="1" smtClean="0"/>
              <a:t>Braveheart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4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Next conquerors of Britain were the Romans</a:t>
            </a:r>
          </a:p>
          <a:p>
            <a:pPr lvl="1"/>
            <a:r>
              <a:rPr lang="en-US" dirty="0" smtClean="0"/>
              <a:t>More sophisticated; developed things like roads and money</a:t>
            </a:r>
          </a:p>
          <a:p>
            <a:r>
              <a:rPr lang="en-US" dirty="0" smtClean="0"/>
              <a:t>55 BC Julius Caesar invaded, true conquest 100 years later</a:t>
            </a:r>
          </a:p>
          <a:p>
            <a:r>
              <a:rPr lang="en-US" dirty="0" smtClean="0"/>
              <a:t>Disciplined Roman legions spread out over the island, making camps that turned into towns</a:t>
            </a:r>
          </a:p>
          <a:p>
            <a:r>
              <a:rPr lang="en-US" dirty="0" smtClean="0"/>
              <a:t>Roman rule lasted 300 years</a:t>
            </a:r>
          </a:p>
          <a:p>
            <a:r>
              <a:rPr lang="en-US" dirty="0" smtClean="0"/>
              <a:t>When Northern European tribes invaded Italy, only then did Roman occupation leave to protect Rome</a:t>
            </a:r>
          </a:p>
          <a:p>
            <a:r>
              <a:rPr lang="en-US" dirty="0" smtClean="0"/>
              <a:t>Last legions left in 407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9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345920"/>
            <a:ext cx="7874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83</TotalTime>
  <Words>854</Words>
  <Application>Microsoft Macintosh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Precedent</vt:lpstr>
      <vt:lpstr>Unit 1: Anglo-Saxon Literature</vt:lpstr>
      <vt:lpstr>Learning Goals</vt:lpstr>
      <vt:lpstr>Key terms for unit</vt:lpstr>
      <vt:lpstr>Readings</vt:lpstr>
      <vt:lpstr>Anglo-Saxon  Pre-read</vt:lpstr>
      <vt:lpstr>Ancient Europe</vt:lpstr>
      <vt:lpstr>Anglo-Saxon background</vt:lpstr>
      <vt:lpstr>Romans</vt:lpstr>
      <vt:lpstr>Roman Empire </vt:lpstr>
      <vt:lpstr>BC versus AD</vt:lpstr>
      <vt:lpstr>449 AD</vt:lpstr>
      <vt:lpstr>Invasion of British Isles</vt:lpstr>
      <vt:lpstr>4th Century influence</vt:lpstr>
      <vt:lpstr>Danish invasion</vt:lpstr>
      <vt:lpstr>Anglo-Saxon Literature</vt:lpstr>
      <vt:lpstr>Two types of poetry</vt:lpstr>
      <vt:lpstr>Latin to English</vt:lpstr>
      <vt:lpstr>Old English</vt:lpstr>
      <vt:lpstr>Exile</vt:lpstr>
      <vt:lpstr>Anglo-Saxon Lyrics</vt:lpstr>
      <vt:lpstr>“The Seafarer”</vt:lpstr>
      <vt:lpstr>Seafarer Agenda</vt:lpstr>
    </vt:vector>
  </TitlesOfParts>
  <Company>Baldwin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Anglo-Saxon Literature</dc:title>
  <dc:creator>Taryn Apo</dc:creator>
  <cp:lastModifiedBy>Taryn Apo</cp:lastModifiedBy>
  <cp:revision>10</cp:revision>
  <dcterms:created xsi:type="dcterms:W3CDTF">2011-10-11T22:52:48Z</dcterms:created>
  <dcterms:modified xsi:type="dcterms:W3CDTF">2013-03-07T19:06:42Z</dcterms:modified>
</cp:coreProperties>
</file>