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73" r:id="rId10"/>
    <p:sldId id="274" r:id="rId11"/>
    <p:sldId id="275" r:id="rId12"/>
    <p:sldId id="276" r:id="rId13"/>
    <p:sldId id="279" r:id="rId14"/>
    <p:sldId id="277" r:id="rId15"/>
    <p:sldId id="280" r:id="rId16"/>
    <p:sldId id="281" r:id="rId17"/>
    <p:sldId id="282" r:id="rId18"/>
    <p:sldId id="286" r:id="rId19"/>
    <p:sldId id="287" r:id="rId20"/>
    <p:sldId id="288"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31" autoAdjust="0"/>
  </p:normalViewPr>
  <p:slideViewPr>
    <p:cSldViewPr snapToGrid="0" snapToObjects="1">
      <p:cViewPr varScale="1">
        <p:scale>
          <a:sx n="117" d="100"/>
          <a:sy n="117" d="100"/>
        </p:scale>
        <p:origin x="-1784" y="-96"/>
      </p:cViewPr>
      <p:guideLst>
        <p:guide orient="horz" pos="2160"/>
        <p:guide pos="2880"/>
      </p:guideLst>
    </p:cSldViewPr>
  </p:slideViewPr>
  <p:outlineViewPr>
    <p:cViewPr>
      <p:scale>
        <a:sx n="33" d="100"/>
        <a:sy n="33" d="100"/>
      </p:scale>
      <p:origin x="0" y="217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11/19/13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11/19/13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11/19/13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11/19/13</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t-bin.com/art/omodest.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Canterbury Tales</a:t>
            </a:r>
            <a:endParaRPr lang="en-US" dirty="0"/>
          </a:p>
        </p:txBody>
      </p:sp>
      <p:sp>
        <p:nvSpPr>
          <p:cNvPr id="3" name="Subtitle 2"/>
          <p:cNvSpPr>
            <a:spLocks noGrp="1"/>
          </p:cNvSpPr>
          <p:nvPr>
            <p:ph type="subTitle" idx="1"/>
          </p:nvPr>
        </p:nvSpPr>
        <p:spPr/>
        <p:txBody>
          <a:bodyPr/>
          <a:lstStyle/>
          <a:p>
            <a:r>
              <a:rPr lang="en-US" dirty="0" smtClean="0"/>
              <a:t>Pre-Read Notes</a:t>
            </a:r>
            <a:endParaRPr lang="en-US" dirty="0"/>
          </a:p>
        </p:txBody>
      </p:sp>
    </p:spTree>
    <p:extLst>
      <p:ext uri="{BB962C8B-B14F-4D97-AF65-F5344CB8AC3E}">
        <p14:creationId xmlns:p14="http://schemas.microsoft.com/office/powerpoint/2010/main" val="38701134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meme?</a:t>
            </a:r>
            <a:endParaRPr lang="en-US" dirty="0"/>
          </a:p>
        </p:txBody>
      </p:sp>
      <p:sp>
        <p:nvSpPr>
          <p:cNvPr id="3" name="Content Placeholder 2"/>
          <p:cNvSpPr>
            <a:spLocks noGrp="1"/>
          </p:cNvSpPr>
          <p:nvPr>
            <p:ph idx="1"/>
          </p:nvPr>
        </p:nvSpPr>
        <p:spPr/>
        <p:txBody>
          <a:bodyPr/>
          <a:lstStyle/>
          <a:p>
            <a:r>
              <a:rPr lang="en-US" dirty="0"/>
              <a:t>noun</a:t>
            </a:r>
          </a:p>
          <a:p>
            <a:r>
              <a:rPr lang="en-US" dirty="0"/>
              <a:t>an element of a culture or system of behavior that may be considered to be passed from one individual to another by </a:t>
            </a:r>
            <a:r>
              <a:rPr lang="en-US" dirty="0" err="1"/>
              <a:t>nongenetic</a:t>
            </a:r>
            <a:r>
              <a:rPr lang="en-US" dirty="0"/>
              <a:t> means, esp. imitation.</a:t>
            </a:r>
          </a:p>
          <a:p>
            <a:r>
              <a:rPr lang="en-US" dirty="0" smtClean="0"/>
              <a:t>an </a:t>
            </a:r>
            <a:r>
              <a:rPr lang="en-US" dirty="0"/>
              <a:t>image, video, phrase, etc. that is passed electronically from one Internet user to another.</a:t>
            </a:r>
          </a:p>
        </p:txBody>
      </p:sp>
    </p:spTree>
    <p:extLst>
      <p:ext uri="{BB962C8B-B14F-4D97-AF65-F5344CB8AC3E}">
        <p14:creationId xmlns:p14="http://schemas.microsoft.com/office/powerpoint/2010/main" val="32935280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DERIVATIVES</a:t>
            </a:r>
          </a:p>
          <a:p>
            <a:r>
              <a:rPr lang="en-US" b="1" dirty="0" err="1"/>
              <a:t>memetic</a:t>
            </a:r>
            <a:r>
              <a:rPr lang="en-US" b="1" dirty="0"/>
              <a:t> </a:t>
            </a:r>
            <a:r>
              <a:rPr lang="en-US" dirty="0"/>
              <a:t>|</a:t>
            </a:r>
            <a:r>
              <a:rPr lang="en-US" dirty="0" err="1"/>
              <a:t>mēˈmetik</a:t>
            </a:r>
            <a:r>
              <a:rPr lang="en-US" dirty="0"/>
              <a:t>, </a:t>
            </a:r>
            <a:r>
              <a:rPr lang="en-US" dirty="0" err="1"/>
              <a:t>mə</a:t>
            </a:r>
            <a:r>
              <a:rPr lang="en-US" dirty="0"/>
              <a:t>-|adjective</a:t>
            </a:r>
          </a:p>
          <a:p>
            <a:r>
              <a:rPr lang="en-US" dirty="0"/>
              <a:t>ORIGIN 1970s: from Greek</a:t>
            </a:r>
            <a:r>
              <a:rPr lang="en-US" b="1" i="1" dirty="0"/>
              <a:t> </a:t>
            </a:r>
            <a:r>
              <a:rPr lang="en-US" b="1" i="1" dirty="0" err="1"/>
              <a:t>mimēma</a:t>
            </a:r>
            <a:r>
              <a:rPr lang="en-US" b="1" i="1" dirty="0"/>
              <a:t> ‘that which is imitated,’</a:t>
            </a:r>
            <a:r>
              <a:rPr lang="en-US" dirty="0"/>
              <a:t> on the pattern of </a:t>
            </a:r>
            <a:r>
              <a:rPr lang="en-US" i="1" dirty="0"/>
              <a:t>gene </a:t>
            </a:r>
            <a:r>
              <a:rPr lang="en-US" dirty="0"/>
              <a:t>.</a:t>
            </a:r>
          </a:p>
          <a:p>
            <a:r>
              <a:rPr lang="en-US" dirty="0"/>
              <a:t>word trends: When the British scientist Richard Dawkins coined the word </a:t>
            </a:r>
            <a:r>
              <a:rPr lang="en-US" b="1" dirty="0"/>
              <a:t>meme </a:t>
            </a:r>
            <a:r>
              <a:rPr lang="en-US" dirty="0"/>
              <a:t>in his 1976 book The Selfish Gene, he wanted a word like </a:t>
            </a:r>
            <a:r>
              <a:rPr lang="en-US" b="1" dirty="0"/>
              <a:t>gene </a:t>
            </a:r>
            <a:r>
              <a:rPr lang="en-US" dirty="0"/>
              <a:t>that conveyed the way in which ideas and behavior spread within society by </a:t>
            </a:r>
            <a:r>
              <a:rPr lang="en-US" dirty="0" err="1"/>
              <a:t>nongenetic</a:t>
            </a:r>
            <a:r>
              <a:rPr lang="en-US" dirty="0"/>
              <a:t> means. Since then, the word has been picked up to describe a piece of information spread by e-mail or via blogs and social networking sites. A </a:t>
            </a:r>
            <a:r>
              <a:rPr lang="en-US" b="1" dirty="0"/>
              <a:t>meme </a:t>
            </a:r>
            <a:r>
              <a:rPr lang="en-US" dirty="0"/>
              <a:t>can be almost anything—a joke, a video clip, a cartoon, a news story—and can also evolve as it spreads, with users editing the content or adding comments. Common collocates in the Oxford English Corpus are </a:t>
            </a:r>
            <a:r>
              <a:rPr lang="en-US" i="1" dirty="0"/>
              <a:t>spread</a:t>
            </a:r>
            <a:r>
              <a:rPr lang="en-US" dirty="0"/>
              <a:t>,</a:t>
            </a:r>
            <a:r>
              <a:rPr lang="en-US" i="1" dirty="0"/>
              <a:t> pass</a:t>
            </a:r>
            <a:r>
              <a:rPr lang="en-US" dirty="0"/>
              <a:t>, and </a:t>
            </a:r>
            <a:r>
              <a:rPr lang="en-US" i="1" dirty="0"/>
              <a:t>transmit</a:t>
            </a:r>
            <a:r>
              <a:rPr lang="en-US" dirty="0"/>
              <a:t>: as with the Internet sense of </a:t>
            </a:r>
            <a:r>
              <a:rPr lang="en-US" b="1" dirty="0"/>
              <a:t>viral</a:t>
            </a:r>
            <a:r>
              <a:rPr lang="en-US" dirty="0"/>
              <a:t>,</a:t>
            </a:r>
            <a:r>
              <a:rPr lang="en-US" b="1" dirty="0"/>
              <a:t> meme </a:t>
            </a:r>
            <a:r>
              <a:rPr lang="en-US" dirty="0"/>
              <a:t>uses the metaphor of disease and infection.</a:t>
            </a:r>
          </a:p>
        </p:txBody>
      </p:sp>
    </p:spTree>
    <p:extLst>
      <p:ext uri="{BB962C8B-B14F-4D97-AF65-F5344CB8AC3E}">
        <p14:creationId xmlns:p14="http://schemas.microsoft.com/office/powerpoint/2010/main" val="25204121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a:t>
            </a:r>
            <a:endParaRPr lang="en-US" dirty="0"/>
          </a:p>
        </p:txBody>
      </p:sp>
      <p:pic>
        <p:nvPicPr>
          <p:cNvPr id="6" name="Picture 5" descr="17 greeley west mem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991" y="1958946"/>
            <a:ext cx="3904382" cy="3904382"/>
          </a:xfrm>
          <a:prstGeom prst="rect">
            <a:avLst/>
          </a:prstGeom>
        </p:spPr>
      </p:pic>
    </p:spTree>
    <p:extLst>
      <p:ext uri="{BB962C8B-B14F-4D97-AF65-F5344CB8AC3E}">
        <p14:creationId xmlns:p14="http://schemas.microsoft.com/office/powerpoint/2010/main" val="23172978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y-emerald-english-teacher-so-you-teach-in-g-block-but-the-way-you-inspire-your-students-beyond-those-walls-is-amaz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0512" y="1432057"/>
            <a:ext cx="3730193" cy="4372165"/>
          </a:xfrm>
          <a:prstGeom prst="rect">
            <a:avLst/>
          </a:prstGeom>
        </p:spPr>
      </p:pic>
    </p:spTree>
    <p:extLst>
      <p:ext uri="{BB962C8B-B14F-4D97-AF65-F5344CB8AC3E}">
        <p14:creationId xmlns:p14="http://schemas.microsoft.com/office/powerpoint/2010/main" val="8917085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pic>
        <p:nvPicPr>
          <p:cNvPr id="4" name="Picture 3" descr="g132935094187258838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221" y="1469834"/>
            <a:ext cx="6473505" cy="4849244"/>
          </a:xfrm>
          <a:prstGeom prst="rect">
            <a:avLst/>
          </a:prstGeom>
        </p:spPr>
      </p:pic>
    </p:spTree>
    <p:extLst>
      <p:ext uri="{BB962C8B-B14F-4D97-AF65-F5344CB8AC3E}">
        <p14:creationId xmlns:p14="http://schemas.microsoft.com/office/powerpoint/2010/main" val="703702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gh-school-lov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500" y="1473200"/>
            <a:ext cx="3923809" cy="3898412"/>
          </a:xfrm>
          <a:prstGeom prst="rect">
            <a:avLst/>
          </a:prstGeom>
        </p:spPr>
      </p:pic>
    </p:spTree>
    <p:extLst>
      <p:ext uri="{BB962C8B-B14F-4D97-AF65-F5344CB8AC3E}">
        <p14:creationId xmlns:p14="http://schemas.microsoft.com/office/powerpoint/2010/main" val="32141545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at the author mem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900" y="406400"/>
            <a:ext cx="6413500" cy="6032500"/>
          </a:xfrm>
          <a:prstGeom prst="rect">
            <a:avLst/>
          </a:prstGeom>
        </p:spPr>
      </p:pic>
    </p:spTree>
    <p:extLst>
      <p:ext uri="{BB962C8B-B14F-4D97-AF65-F5344CB8AC3E}">
        <p14:creationId xmlns:p14="http://schemas.microsoft.com/office/powerpoint/2010/main" val="10891424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i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908" y="1067440"/>
            <a:ext cx="3495165" cy="4501349"/>
          </a:xfrm>
          <a:prstGeom prst="rect">
            <a:avLst/>
          </a:prstGeom>
        </p:spPr>
      </p:pic>
    </p:spTree>
    <p:extLst>
      <p:ext uri="{BB962C8B-B14F-4D97-AF65-F5344CB8AC3E}">
        <p14:creationId xmlns:p14="http://schemas.microsoft.com/office/powerpoint/2010/main" val="7300003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5925" y="1398650"/>
            <a:ext cx="4403405" cy="4403405"/>
          </a:xfrm>
          <a:prstGeom prst="rect">
            <a:avLst/>
          </a:prstGeom>
        </p:spPr>
      </p:pic>
    </p:spTree>
    <p:extLst>
      <p:ext uri="{BB962C8B-B14F-4D97-AF65-F5344CB8AC3E}">
        <p14:creationId xmlns:p14="http://schemas.microsoft.com/office/powerpoint/2010/main" val="20480229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dirty="0" smtClean="0"/>
              <a:t>Read first paragraph of prologue together</a:t>
            </a:r>
          </a:p>
          <a:p>
            <a:r>
              <a:rPr lang="en-US" dirty="0" smtClean="0"/>
              <a:t>In pairs, pick pilgrim</a:t>
            </a:r>
          </a:p>
          <a:p>
            <a:r>
              <a:rPr lang="en-US" dirty="0" smtClean="0"/>
              <a:t>Read specific pilgrim’s section</a:t>
            </a:r>
          </a:p>
          <a:p>
            <a:pPr lvl="1"/>
            <a:r>
              <a:rPr lang="en-US" dirty="0" smtClean="0"/>
              <a:t>Note: Chaucer’s tales are full of social commentary. He used humorous figurative language to reveal his true feelings about each pilgrim and the ironies about who they were and who they were supposed to be. </a:t>
            </a:r>
          </a:p>
          <a:p>
            <a:r>
              <a:rPr lang="en-US" dirty="0" smtClean="0"/>
              <a:t>Figure out what was wrong with each pilgrim</a:t>
            </a:r>
          </a:p>
          <a:p>
            <a:pPr lvl="1"/>
            <a:r>
              <a:rPr lang="en-US" dirty="0" smtClean="0"/>
              <a:t>Do they not behave as they are supposed to? According to their job or title? </a:t>
            </a:r>
          </a:p>
          <a:p>
            <a:pPr marL="0" indent="0">
              <a:buNone/>
            </a:pPr>
            <a:endParaRPr lang="en-US" dirty="0"/>
          </a:p>
        </p:txBody>
      </p:sp>
    </p:spTree>
    <p:extLst>
      <p:ext uri="{BB962C8B-B14F-4D97-AF65-F5344CB8AC3E}">
        <p14:creationId xmlns:p14="http://schemas.microsoft.com/office/powerpoint/2010/main" val="17924424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Geoffrey Chaucer</a:t>
            </a:r>
            <a:endParaRPr lang="en-US" dirty="0"/>
          </a:p>
        </p:txBody>
      </p:sp>
      <p:sp>
        <p:nvSpPr>
          <p:cNvPr id="3" name="Content Placeholder 2"/>
          <p:cNvSpPr>
            <a:spLocks noGrp="1"/>
          </p:cNvSpPr>
          <p:nvPr>
            <p:ph idx="1"/>
          </p:nvPr>
        </p:nvSpPr>
        <p:spPr>
          <a:xfrm>
            <a:off x="685801" y="1869141"/>
            <a:ext cx="2409246" cy="4257022"/>
          </a:xfrm>
        </p:spPr>
        <p:txBody>
          <a:bodyPr/>
          <a:lstStyle/>
          <a:p>
            <a:r>
              <a:rPr lang="en-US" dirty="0" smtClean="0"/>
              <a:t>14</a:t>
            </a:r>
            <a:r>
              <a:rPr lang="en-US" baseline="30000" dirty="0" smtClean="0"/>
              <a:t>th</a:t>
            </a:r>
            <a:r>
              <a:rPr lang="en-US" dirty="0" smtClean="0"/>
              <a:t> Century England</a:t>
            </a:r>
          </a:p>
          <a:p>
            <a:r>
              <a:rPr lang="en-US" dirty="0" smtClean="0"/>
              <a:t>First writer to use English in a major literary work</a:t>
            </a:r>
          </a:p>
          <a:p>
            <a:r>
              <a:rPr lang="en-US" dirty="0" smtClean="0"/>
              <a:t>As portrayed in “</a:t>
            </a:r>
            <a:r>
              <a:rPr lang="en-US" dirty="0" smtClean="0"/>
              <a:t>A Knight’s Tale”</a:t>
            </a:r>
            <a:endParaRPr lang="en-US" dirty="0"/>
          </a:p>
        </p:txBody>
      </p:sp>
      <p:pic>
        <p:nvPicPr>
          <p:cNvPr id="4" name="Picture 3"/>
          <p:cNvPicPr>
            <a:picLocks noChangeAspect="1"/>
          </p:cNvPicPr>
          <p:nvPr/>
        </p:nvPicPr>
        <p:blipFill>
          <a:blip r:embed="rId2"/>
          <a:stretch>
            <a:fillRect/>
          </a:stretch>
        </p:blipFill>
        <p:spPr>
          <a:xfrm>
            <a:off x="3095047" y="1964234"/>
            <a:ext cx="5563425" cy="3751338"/>
          </a:xfrm>
          <a:prstGeom prst="rect">
            <a:avLst/>
          </a:prstGeom>
        </p:spPr>
      </p:pic>
    </p:spTree>
    <p:extLst>
      <p:ext uri="{BB962C8B-B14F-4D97-AF65-F5344CB8AC3E}">
        <p14:creationId xmlns:p14="http://schemas.microsoft.com/office/powerpoint/2010/main" val="27077339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Create a meme that points out your pilgrim’s flaws and reveals Chaucer’s social commentary</a:t>
            </a:r>
          </a:p>
          <a:p>
            <a:pPr lvl="1"/>
            <a:r>
              <a:rPr lang="en-US" dirty="0" smtClean="0"/>
              <a:t>Take a picture (must be one of you dressed up as character)</a:t>
            </a:r>
          </a:p>
          <a:p>
            <a:pPr lvl="1"/>
            <a:r>
              <a:rPr lang="en-US" dirty="0" smtClean="0"/>
              <a:t>Come up with your saying</a:t>
            </a:r>
          </a:p>
          <a:p>
            <a:pPr lvl="1"/>
            <a:r>
              <a:rPr lang="en-US" dirty="0" smtClean="0"/>
              <a:t>Create on computer (use computers in here if needed)</a:t>
            </a:r>
          </a:p>
          <a:p>
            <a:r>
              <a:rPr lang="en-US" dirty="0" smtClean="0"/>
              <a:t>When done, email to wewritegood4u@gmail.com</a:t>
            </a:r>
          </a:p>
          <a:p>
            <a:r>
              <a:rPr lang="en-US" dirty="0" smtClean="0"/>
              <a:t>For extra credit: create a meme that comments on a </a:t>
            </a:r>
            <a:r>
              <a:rPr lang="en-US" dirty="0" smtClean="0"/>
              <a:t>teenage societal </a:t>
            </a:r>
            <a:r>
              <a:rPr lang="en-US" dirty="0" smtClean="0"/>
              <a:t>flaw in a humorous manner</a:t>
            </a:r>
          </a:p>
        </p:txBody>
      </p:sp>
    </p:spTree>
    <p:extLst>
      <p:ext uri="{BB962C8B-B14F-4D97-AF65-F5344CB8AC3E}">
        <p14:creationId xmlns:p14="http://schemas.microsoft.com/office/powerpoint/2010/main" val="15341486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about</a:t>
            </a:r>
            <a:endParaRPr lang="en-US" dirty="0"/>
          </a:p>
        </p:txBody>
      </p:sp>
      <p:sp>
        <p:nvSpPr>
          <p:cNvPr id="3" name="Content Placeholder 2"/>
          <p:cNvSpPr>
            <a:spLocks noGrp="1"/>
          </p:cNvSpPr>
          <p:nvPr>
            <p:ph idx="1"/>
          </p:nvPr>
        </p:nvSpPr>
        <p:spPr/>
        <p:txBody>
          <a:bodyPr/>
          <a:lstStyle/>
          <a:p>
            <a:r>
              <a:rPr lang="en-US" dirty="0" smtClean="0"/>
              <a:t>What is the difference between what each character should be and what he or she actually is?</a:t>
            </a:r>
          </a:p>
          <a:p>
            <a:r>
              <a:rPr lang="en-US" dirty="0" smtClean="0"/>
              <a:t>How does Chaucer or the narrator characterize each character? Indirectly? Directly?</a:t>
            </a:r>
          </a:p>
          <a:p>
            <a:r>
              <a:rPr lang="en-US" dirty="0" smtClean="0"/>
              <a:t>How does Chaucer’s characterization reveal his social commentary?</a:t>
            </a:r>
          </a:p>
          <a:p>
            <a:pPr lvl="1"/>
            <a:r>
              <a:rPr lang="en-US" dirty="0" smtClean="0"/>
              <a:t>This is a big one!</a:t>
            </a:r>
          </a:p>
          <a:p>
            <a:r>
              <a:rPr lang="en-US" dirty="0" smtClean="0"/>
              <a:t>What do you think Chaucer is trying to convey to the reader?</a:t>
            </a:r>
            <a:endParaRPr lang="en-US" dirty="0"/>
          </a:p>
        </p:txBody>
      </p:sp>
    </p:spTree>
    <p:extLst>
      <p:ext uri="{BB962C8B-B14F-4D97-AF65-F5344CB8AC3E}">
        <p14:creationId xmlns:p14="http://schemas.microsoft.com/office/powerpoint/2010/main" val="1566291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tales…</a:t>
            </a:r>
            <a:endParaRPr lang="en-US" dirty="0"/>
          </a:p>
        </p:txBody>
      </p:sp>
      <p:sp>
        <p:nvSpPr>
          <p:cNvPr id="3" name="Content Placeholder 2"/>
          <p:cNvSpPr>
            <a:spLocks noGrp="1"/>
          </p:cNvSpPr>
          <p:nvPr>
            <p:ph idx="1"/>
          </p:nvPr>
        </p:nvSpPr>
        <p:spPr/>
        <p:txBody>
          <a:bodyPr>
            <a:normAutofit fontScale="92500"/>
          </a:bodyPr>
          <a:lstStyle/>
          <a:p>
            <a:r>
              <a:rPr lang="en-US" dirty="0" smtClean="0"/>
              <a:t>Frame tale: larger story made up of smaller stories</a:t>
            </a:r>
          </a:p>
          <a:p>
            <a:r>
              <a:rPr lang="en-US" dirty="0" smtClean="0"/>
              <a:t>Rather than epic heroes, Chaucer used </a:t>
            </a:r>
            <a:r>
              <a:rPr lang="en-US" sz="3000" i="1" dirty="0" smtClean="0"/>
              <a:t>real</a:t>
            </a:r>
            <a:r>
              <a:rPr lang="en-US" dirty="0" smtClean="0"/>
              <a:t> people</a:t>
            </a:r>
          </a:p>
          <a:p>
            <a:pPr lvl="1"/>
            <a:r>
              <a:rPr lang="en-US" dirty="0" smtClean="0"/>
              <a:t>Wrote for the commoners, the every day person</a:t>
            </a:r>
          </a:p>
          <a:p>
            <a:pPr lvl="1"/>
            <a:r>
              <a:rPr lang="en-US" dirty="0" smtClean="0"/>
              <a:t>That’s why he wrote in English and not in French or Latin</a:t>
            </a:r>
          </a:p>
          <a:p>
            <a:r>
              <a:rPr lang="en-US" dirty="0"/>
              <a:t>Pilgrimage: </a:t>
            </a:r>
            <a:r>
              <a:rPr lang="en-US" dirty="0" smtClean="0"/>
              <a:t>a long </a:t>
            </a:r>
            <a:r>
              <a:rPr lang="en-US" dirty="0"/>
              <a:t>journey to someplace well-known or respected</a:t>
            </a:r>
          </a:p>
          <a:p>
            <a:pPr lvl="1"/>
            <a:r>
              <a:rPr lang="en-US" dirty="0"/>
              <a:t>People would band together for safety</a:t>
            </a:r>
          </a:p>
          <a:p>
            <a:r>
              <a:rPr lang="en-US" dirty="0" smtClean="0"/>
              <a:t>Takes </a:t>
            </a:r>
            <a:r>
              <a:rPr lang="en-US" dirty="0" smtClean="0"/>
              <a:t>place on a pilgrimage to Canterbury to visit the shrine of St. Thomas Becket at Canterbury Cathedral. Pilgrims are traveling together. The host of the group suggests they play a story telling game. Whoever tells the best story wins a prize. </a:t>
            </a:r>
          </a:p>
        </p:txBody>
      </p:sp>
    </p:spTree>
    <p:extLst>
      <p:ext uri="{BB962C8B-B14F-4D97-AF65-F5344CB8AC3E}">
        <p14:creationId xmlns:p14="http://schemas.microsoft.com/office/powerpoint/2010/main" val="42096043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Commentary</a:t>
            </a:r>
            <a:endParaRPr lang="en-US" dirty="0"/>
          </a:p>
        </p:txBody>
      </p:sp>
      <p:sp>
        <p:nvSpPr>
          <p:cNvPr id="3" name="Content Placeholder 2"/>
          <p:cNvSpPr>
            <a:spLocks noGrp="1"/>
          </p:cNvSpPr>
          <p:nvPr>
            <p:ph idx="1"/>
          </p:nvPr>
        </p:nvSpPr>
        <p:spPr/>
        <p:txBody>
          <a:bodyPr>
            <a:normAutofit lnSpcReduction="10000"/>
          </a:bodyPr>
          <a:lstStyle/>
          <a:p>
            <a:r>
              <a:rPr lang="en-US" dirty="0" smtClean="0"/>
              <a:t>The act of expressing an opinion on the nature of society by rhetorical means; commenting on society </a:t>
            </a:r>
          </a:p>
          <a:p>
            <a:r>
              <a:rPr lang="en-US" dirty="0" smtClean="0"/>
              <a:t>Can you think of examples?</a:t>
            </a:r>
          </a:p>
          <a:p>
            <a:pPr lvl="1"/>
            <a:r>
              <a:rPr lang="en-US" dirty="0" smtClean="0"/>
              <a:t>Sermons</a:t>
            </a:r>
          </a:p>
          <a:p>
            <a:pPr lvl="1"/>
            <a:r>
              <a:rPr lang="en-US" dirty="0" smtClean="0"/>
              <a:t>Books</a:t>
            </a:r>
          </a:p>
          <a:p>
            <a:pPr lvl="2"/>
            <a:r>
              <a:rPr lang="en-US" i="1" dirty="0" smtClean="0"/>
              <a:t>Animal Farm</a:t>
            </a:r>
            <a:endParaRPr lang="en-US" dirty="0" smtClean="0"/>
          </a:p>
          <a:p>
            <a:pPr lvl="2"/>
            <a:r>
              <a:rPr lang="en-US" i="1" dirty="0" smtClean="0"/>
              <a:t>To Kill a Mockingbird</a:t>
            </a:r>
          </a:p>
          <a:p>
            <a:pPr lvl="1"/>
            <a:r>
              <a:rPr lang="en-US" dirty="0" smtClean="0"/>
              <a:t>Documentaries </a:t>
            </a:r>
          </a:p>
          <a:p>
            <a:pPr lvl="1"/>
            <a:r>
              <a:rPr lang="en-US" dirty="0" smtClean="0"/>
              <a:t>Blogs</a:t>
            </a:r>
          </a:p>
          <a:p>
            <a:pPr lvl="1"/>
            <a:r>
              <a:rPr lang="en-US" dirty="0" smtClean="0"/>
              <a:t>Talk shows</a:t>
            </a:r>
          </a:p>
          <a:p>
            <a:pPr lvl="1"/>
            <a:r>
              <a:rPr lang="en-US" dirty="0" smtClean="0"/>
              <a:t>Newspaper Editorials</a:t>
            </a:r>
          </a:p>
        </p:txBody>
      </p:sp>
    </p:spTree>
    <p:extLst>
      <p:ext uri="{BB962C8B-B14F-4D97-AF65-F5344CB8AC3E}">
        <p14:creationId xmlns:p14="http://schemas.microsoft.com/office/powerpoint/2010/main" val="12791483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Review</a:t>
            </a:r>
            <a:endParaRPr lang="en-US" dirty="0"/>
          </a:p>
        </p:txBody>
      </p:sp>
      <p:sp>
        <p:nvSpPr>
          <p:cNvPr id="3" name="Content Placeholder 2"/>
          <p:cNvSpPr>
            <a:spLocks noGrp="1"/>
          </p:cNvSpPr>
          <p:nvPr>
            <p:ph idx="1"/>
          </p:nvPr>
        </p:nvSpPr>
        <p:spPr/>
        <p:txBody>
          <a:bodyPr/>
          <a:lstStyle/>
          <a:p>
            <a:r>
              <a:rPr lang="en-US" dirty="0" smtClean="0"/>
              <a:t>Language not meant to be interpreted _______________.</a:t>
            </a:r>
          </a:p>
          <a:p>
            <a:r>
              <a:rPr lang="en-US" dirty="0" smtClean="0"/>
              <a:t>Irony: expressing meaning through the use of opposites</a:t>
            </a:r>
          </a:p>
          <a:p>
            <a:pPr lvl="1"/>
            <a:r>
              <a:rPr lang="en-US" dirty="0" smtClean="0"/>
              <a:t>Types: sarcasm</a:t>
            </a:r>
          </a:p>
          <a:p>
            <a:r>
              <a:rPr lang="en-US" dirty="0" smtClean="0"/>
              <a:t>Situational irony: readers expect one thing but get surprised by its opposite</a:t>
            </a:r>
          </a:p>
          <a:p>
            <a:r>
              <a:rPr lang="en-US" dirty="0" smtClean="0"/>
              <a:t>Metaphor: direct comparison saying one thing is another</a:t>
            </a:r>
          </a:p>
          <a:p>
            <a:pPr lvl="1"/>
            <a:r>
              <a:rPr lang="en-US" dirty="0" smtClean="0"/>
              <a:t>Example?</a:t>
            </a:r>
            <a:endParaRPr lang="en-US" dirty="0"/>
          </a:p>
        </p:txBody>
      </p:sp>
    </p:spTree>
    <p:extLst>
      <p:ext uri="{BB962C8B-B14F-4D97-AF65-F5344CB8AC3E}">
        <p14:creationId xmlns:p14="http://schemas.microsoft.com/office/powerpoint/2010/main" val="38319911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a:t>
            </a:r>
            <a:endParaRPr lang="en-US" dirty="0"/>
          </a:p>
        </p:txBody>
      </p:sp>
      <p:sp>
        <p:nvSpPr>
          <p:cNvPr id="3" name="Content Placeholder 2"/>
          <p:cNvSpPr>
            <a:spLocks noGrp="1"/>
          </p:cNvSpPr>
          <p:nvPr>
            <p:ph idx="1"/>
          </p:nvPr>
        </p:nvSpPr>
        <p:spPr/>
        <p:txBody>
          <a:bodyPr/>
          <a:lstStyle/>
          <a:p>
            <a:r>
              <a:rPr lang="en-US" dirty="0"/>
              <a:t>the use of humor, irony, exaggeration, or ridicule to expose and criticize people's stupidity or </a:t>
            </a:r>
            <a:r>
              <a:rPr lang="en-US" dirty="0" smtClean="0"/>
              <a:t>vices</a:t>
            </a:r>
            <a:endParaRPr lang="en-US" dirty="0"/>
          </a:p>
          <a:p>
            <a:pPr lvl="1"/>
            <a:r>
              <a:rPr lang="en-US" dirty="0" smtClean="0"/>
              <a:t>Morals, right or wrong, or mild to get a laugh or make a point</a:t>
            </a:r>
          </a:p>
          <a:p>
            <a:pPr lvl="2"/>
            <a:r>
              <a:rPr lang="en-US" dirty="0" smtClean="0"/>
              <a:t>Jonathan Swift, </a:t>
            </a:r>
            <a:r>
              <a:rPr lang="en-US" dirty="0" smtClean="0">
                <a:hlinkClick r:id="rId2"/>
              </a:rPr>
              <a:t>“A Modest Proposal”</a:t>
            </a:r>
            <a:endParaRPr lang="en-US" dirty="0" smtClean="0"/>
          </a:p>
          <a:p>
            <a:pPr lvl="3"/>
            <a:r>
              <a:rPr lang="en-US" dirty="0" smtClean="0"/>
              <a:t>Satirical hyperbole</a:t>
            </a:r>
          </a:p>
        </p:txBody>
      </p:sp>
    </p:spTree>
    <p:extLst>
      <p:ext uri="{BB962C8B-B14F-4D97-AF65-F5344CB8AC3E}">
        <p14:creationId xmlns:p14="http://schemas.microsoft.com/office/powerpoint/2010/main" val="24806823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Modest Proposal”</a:t>
            </a:r>
            <a:endParaRPr lang="en-US" dirty="0"/>
          </a:p>
        </p:txBody>
      </p:sp>
      <p:sp>
        <p:nvSpPr>
          <p:cNvPr id="3" name="Content Placeholder 2"/>
          <p:cNvSpPr>
            <a:spLocks noGrp="1"/>
          </p:cNvSpPr>
          <p:nvPr>
            <p:ph idx="1"/>
          </p:nvPr>
        </p:nvSpPr>
        <p:spPr/>
        <p:txBody>
          <a:bodyPr/>
          <a:lstStyle/>
          <a:p>
            <a:r>
              <a:rPr lang="en-US" dirty="0" smtClean="0"/>
              <a:t>Read it silently to yourself</a:t>
            </a:r>
          </a:p>
          <a:p>
            <a:r>
              <a:rPr lang="en-US" dirty="0" smtClean="0"/>
              <a:t>See if you can figure out what it’s about</a:t>
            </a:r>
          </a:p>
          <a:p>
            <a:r>
              <a:rPr lang="en-US" dirty="0" smtClean="0"/>
              <a:t>When/if you do…say “</a:t>
            </a:r>
            <a:r>
              <a:rPr lang="en-US" dirty="0" err="1" smtClean="0"/>
              <a:t>yesssss</a:t>
            </a:r>
            <a:r>
              <a:rPr lang="en-US" dirty="0" smtClean="0"/>
              <a:t>” emphasizing the “s”</a:t>
            </a:r>
          </a:p>
          <a:p>
            <a:pPr lvl="1"/>
            <a:r>
              <a:rPr lang="en-US" dirty="0" smtClean="0"/>
              <a:t>I don’t know why. It sounded funny, either that or pat your head and rub your belly. Up to you. </a:t>
            </a:r>
            <a:endParaRPr lang="en-US" dirty="0"/>
          </a:p>
        </p:txBody>
      </p:sp>
    </p:spTree>
    <p:extLst>
      <p:ext uri="{BB962C8B-B14F-4D97-AF65-F5344CB8AC3E}">
        <p14:creationId xmlns:p14="http://schemas.microsoft.com/office/powerpoint/2010/main" val="33207315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p:txBody>
          <a:bodyPr/>
          <a:lstStyle/>
          <a:p>
            <a:r>
              <a:rPr lang="en-US" dirty="0" smtClean="0"/>
              <a:t>The act of creating and developing the personality of a character</a:t>
            </a:r>
          </a:p>
          <a:p>
            <a:r>
              <a:rPr lang="en-US" dirty="0" smtClean="0"/>
              <a:t>Direct detail: statements made about the character</a:t>
            </a:r>
          </a:p>
          <a:p>
            <a:pPr lvl="1"/>
            <a:r>
              <a:rPr lang="en-US" dirty="0" smtClean="0"/>
              <a:t>Ex: The knight was chivalrous, truthful and honorable</a:t>
            </a:r>
          </a:p>
          <a:p>
            <a:r>
              <a:rPr lang="en-US" dirty="0" smtClean="0"/>
              <a:t>Indirect detail: when the character’s personality is revealed through his or her actions, thoughts and words</a:t>
            </a:r>
          </a:p>
          <a:p>
            <a:pPr lvl="1"/>
            <a:r>
              <a:rPr lang="en-US" dirty="0" smtClean="0"/>
              <a:t>Ex: The knight was not gaily dressed.</a:t>
            </a:r>
          </a:p>
          <a:p>
            <a:pPr lvl="2"/>
            <a:r>
              <a:rPr lang="en-US" dirty="0" smtClean="0"/>
              <a:t>In this sense, the indirect detail implies he is modest and humble because he is plainly dressed</a:t>
            </a:r>
            <a:endParaRPr lang="en-US" dirty="0"/>
          </a:p>
        </p:txBody>
      </p:sp>
    </p:spTree>
    <p:extLst>
      <p:ext uri="{BB962C8B-B14F-4D97-AF65-F5344CB8AC3E}">
        <p14:creationId xmlns:p14="http://schemas.microsoft.com/office/powerpoint/2010/main" val="18692613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67767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249</TotalTime>
  <Words>847</Words>
  <Application>Microsoft Macintosh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Story</vt:lpstr>
      <vt:lpstr>The Canterbury Tales</vt:lpstr>
      <vt:lpstr>Geoffrey Chaucer</vt:lpstr>
      <vt:lpstr>About the tales…</vt:lpstr>
      <vt:lpstr>Social Commentary</vt:lpstr>
      <vt:lpstr>Figurative Language Review</vt:lpstr>
      <vt:lpstr>Satire</vt:lpstr>
      <vt:lpstr>“A Modest Proposal”</vt:lpstr>
      <vt:lpstr>Characterization</vt:lpstr>
      <vt:lpstr>Memes</vt:lpstr>
      <vt:lpstr>What is a meme?</vt:lpstr>
      <vt:lpstr>More</vt:lpstr>
      <vt:lpstr>Examples</vt:lpstr>
      <vt:lpstr>PowerPoint Presentation</vt:lpstr>
      <vt:lpstr>More</vt:lpstr>
      <vt:lpstr>PowerPoint Presentation</vt:lpstr>
      <vt:lpstr>PowerPoint Presentation</vt:lpstr>
      <vt:lpstr>PowerPoint Presentation</vt:lpstr>
      <vt:lpstr>PowerPoint Presentation</vt:lpstr>
      <vt:lpstr>Assignment</vt:lpstr>
      <vt:lpstr>Continued</vt:lpstr>
      <vt:lpstr>Things to think about</vt:lpstr>
    </vt:vector>
  </TitlesOfParts>
  <Company>Baldwin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Canterbury Tales</dc:title>
  <dc:creator>Taryn Apo</dc:creator>
  <cp:lastModifiedBy>Taryn Apo</cp:lastModifiedBy>
  <cp:revision>16</cp:revision>
  <dcterms:created xsi:type="dcterms:W3CDTF">2011-11-10T23:04:24Z</dcterms:created>
  <dcterms:modified xsi:type="dcterms:W3CDTF">2013-11-20T00:31:46Z</dcterms:modified>
</cp:coreProperties>
</file>