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2" name="Shape 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8" name="Shape 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0" y="2914648"/>
            <a:ext cx="9144000" cy="2228999"/>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11" name="Shape 11"/>
          <p:cNvCxnSpPr/>
          <p:nvPr/>
        </p:nvCxnSpPr>
        <p:spPr>
          <a:xfrm>
            <a:off x="0" y="2914649"/>
            <a:ext cx="9144000" cy="0"/>
          </a:xfrm>
          <a:prstGeom prst="straightConnector1">
            <a:avLst/>
          </a:prstGeom>
          <a:noFill/>
          <a:ln cap="flat" cmpd="sng" w="28575">
            <a:solidFill>
              <a:schemeClr val="dk1"/>
            </a:solidFill>
            <a:prstDash val="solid"/>
            <a:round/>
            <a:headEnd len="med" w="med" type="none"/>
            <a:tailEnd len="med" w="med" type="none"/>
          </a:ln>
        </p:spPr>
      </p:cxnSp>
      <p:sp>
        <p:nvSpPr>
          <p:cNvPr id="12" name="Shape 12"/>
          <p:cNvSpPr txBox="1"/>
          <p:nvPr>
            <p:ph type="ctrTitle"/>
          </p:nvPr>
        </p:nvSpPr>
        <p:spPr>
          <a:xfrm>
            <a:off x="685800" y="1618313"/>
            <a:ext cx="7772400" cy="1238099"/>
          </a:xfrm>
          <a:prstGeom prst="rect">
            <a:avLst/>
          </a:prstGeom>
        </p:spPr>
        <p:txBody>
          <a:bodyPr anchorCtr="0" anchor="b" bIns="91425" lIns="91425" rIns="91425" tIns="91425"/>
          <a:lstStyle>
            <a:lvl1pPr lvl="0">
              <a:spcBef>
                <a:spcPts val="0"/>
              </a:spcBef>
              <a:buClr>
                <a:schemeClr val="dk2"/>
              </a:buClr>
              <a:buSzPct val="100000"/>
              <a:defRPr sz="4800">
                <a:solidFill>
                  <a:schemeClr val="dk2"/>
                </a:solidFill>
              </a:defRPr>
            </a:lvl1pPr>
            <a:lvl2pPr lvl="1">
              <a:spcBef>
                <a:spcPts val="0"/>
              </a:spcBef>
              <a:buClr>
                <a:schemeClr val="dk2"/>
              </a:buClr>
              <a:buSzPct val="100000"/>
              <a:defRPr sz="4800">
                <a:solidFill>
                  <a:schemeClr val="dk2"/>
                </a:solidFill>
              </a:defRPr>
            </a:lvl2pPr>
            <a:lvl3pPr lvl="2">
              <a:spcBef>
                <a:spcPts val="0"/>
              </a:spcBef>
              <a:buClr>
                <a:schemeClr val="dk2"/>
              </a:buClr>
              <a:buSzPct val="100000"/>
              <a:defRPr sz="4800">
                <a:solidFill>
                  <a:schemeClr val="dk2"/>
                </a:solidFill>
              </a:defRPr>
            </a:lvl3pPr>
            <a:lvl4pPr lvl="3">
              <a:spcBef>
                <a:spcPts val="0"/>
              </a:spcBef>
              <a:buClr>
                <a:schemeClr val="dk2"/>
              </a:buClr>
              <a:buSzPct val="100000"/>
              <a:defRPr sz="4800">
                <a:solidFill>
                  <a:schemeClr val="dk2"/>
                </a:solidFill>
              </a:defRPr>
            </a:lvl4pPr>
            <a:lvl5pPr lvl="4">
              <a:spcBef>
                <a:spcPts val="0"/>
              </a:spcBef>
              <a:buClr>
                <a:schemeClr val="dk2"/>
              </a:buClr>
              <a:buSzPct val="100000"/>
              <a:defRPr sz="4800">
                <a:solidFill>
                  <a:schemeClr val="dk2"/>
                </a:solidFill>
              </a:defRPr>
            </a:lvl5pPr>
            <a:lvl6pPr lvl="5">
              <a:spcBef>
                <a:spcPts val="0"/>
              </a:spcBef>
              <a:buClr>
                <a:schemeClr val="dk2"/>
              </a:buClr>
              <a:buSzPct val="100000"/>
              <a:defRPr sz="4800">
                <a:solidFill>
                  <a:schemeClr val="dk2"/>
                </a:solidFill>
              </a:defRPr>
            </a:lvl6pPr>
            <a:lvl7pPr lvl="6">
              <a:spcBef>
                <a:spcPts val="0"/>
              </a:spcBef>
              <a:buClr>
                <a:schemeClr val="dk2"/>
              </a:buClr>
              <a:buSzPct val="100000"/>
              <a:defRPr sz="4800">
                <a:solidFill>
                  <a:schemeClr val="dk2"/>
                </a:solidFill>
              </a:defRPr>
            </a:lvl7pPr>
            <a:lvl8pPr lvl="7">
              <a:spcBef>
                <a:spcPts val="0"/>
              </a:spcBef>
              <a:buClr>
                <a:schemeClr val="dk2"/>
              </a:buClr>
              <a:buSzPct val="100000"/>
              <a:defRPr sz="4800">
                <a:solidFill>
                  <a:schemeClr val="dk2"/>
                </a:solidFill>
              </a:defRPr>
            </a:lvl8pPr>
            <a:lvl9pPr lvl="8">
              <a:spcBef>
                <a:spcPts val="0"/>
              </a:spcBef>
              <a:buClr>
                <a:schemeClr val="dk2"/>
              </a:buClr>
              <a:buSzPct val="100000"/>
              <a:defRPr sz="4800">
                <a:solidFill>
                  <a:schemeClr val="dk2"/>
                </a:solidFill>
              </a:defRPr>
            </a:lvl9pPr>
          </a:lstStyle>
          <a:p/>
        </p:txBody>
      </p:sp>
      <p:sp>
        <p:nvSpPr>
          <p:cNvPr id="13" name="Shape 13"/>
          <p:cNvSpPr txBox="1"/>
          <p:nvPr>
            <p:ph idx="1" type="subTitle"/>
          </p:nvPr>
        </p:nvSpPr>
        <p:spPr>
          <a:xfrm>
            <a:off x="685800" y="2964777"/>
            <a:ext cx="7772400" cy="944700"/>
          </a:xfrm>
          <a:prstGeom prst="rect">
            <a:avLst/>
          </a:prstGeom>
        </p:spPr>
        <p:txBody>
          <a:bodyPr anchorCtr="0" anchor="t" bIns="91425" lIns="91425" rIns="91425" tIns="91425"/>
          <a:lstStyle>
            <a:lvl1pPr lvl="0">
              <a:spcBef>
                <a:spcPts val="0"/>
              </a:spcBef>
              <a:buClr>
                <a:schemeClr val="lt2"/>
              </a:buClr>
              <a:buSzPct val="100000"/>
              <a:buNone/>
              <a:defRPr sz="3600">
                <a:solidFill>
                  <a:schemeClr val="lt2"/>
                </a:solidFill>
              </a:defRPr>
            </a:lvl1pPr>
            <a:lvl2pPr lvl="1">
              <a:spcBef>
                <a:spcPts val="0"/>
              </a:spcBef>
              <a:buClr>
                <a:schemeClr val="lt2"/>
              </a:buClr>
              <a:buSzPct val="100000"/>
              <a:buNone/>
              <a:defRPr sz="3600">
                <a:solidFill>
                  <a:schemeClr val="lt2"/>
                </a:solidFill>
              </a:defRPr>
            </a:lvl2pPr>
            <a:lvl3pPr lvl="2">
              <a:spcBef>
                <a:spcPts val="0"/>
              </a:spcBef>
              <a:buClr>
                <a:schemeClr val="lt2"/>
              </a:buClr>
              <a:buSzPct val="100000"/>
              <a:buNone/>
              <a:defRPr sz="3600">
                <a:solidFill>
                  <a:schemeClr val="lt2"/>
                </a:solidFill>
              </a:defRPr>
            </a:lvl3pPr>
            <a:lvl4pPr lvl="3">
              <a:spcBef>
                <a:spcPts val="0"/>
              </a:spcBef>
              <a:buClr>
                <a:schemeClr val="lt2"/>
              </a:buClr>
              <a:buSzPct val="100000"/>
              <a:buNone/>
              <a:defRPr sz="3600">
                <a:solidFill>
                  <a:schemeClr val="lt2"/>
                </a:solidFill>
              </a:defRPr>
            </a:lvl4pPr>
            <a:lvl5pPr lvl="4">
              <a:spcBef>
                <a:spcPts val="0"/>
              </a:spcBef>
              <a:buClr>
                <a:schemeClr val="lt2"/>
              </a:buClr>
              <a:buSzPct val="100000"/>
              <a:buNone/>
              <a:defRPr sz="3600">
                <a:solidFill>
                  <a:schemeClr val="lt2"/>
                </a:solidFill>
              </a:defRPr>
            </a:lvl5pPr>
            <a:lvl6pPr lvl="5">
              <a:spcBef>
                <a:spcPts val="0"/>
              </a:spcBef>
              <a:buClr>
                <a:schemeClr val="lt2"/>
              </a:buClr>
              <a:buSzPct val="100000"/>
              <a:buNone/>
              <a:defRPr sz="3600">
                <a:solidFill>
                  <a:schemeClr val="lt2"/>
                </a:solidFill>
              </a:defRPr>
            </a:lvl6pPr>
            <a:lvl7pPr lvl="6">
              <a:spcBef>
                <a:spcPts val="0"/>
              </a:spcBef>
              <a:buClr>
                <a:schemeClr val="lt2"/>
              </a:buClr>
              <a:buSzPct val="100000"/>
              <a:buNone/>
              <a:defRPr sz="3600">
                <a:solidFill>
                  <a:schemeClr val="lt2"/>
                </a:solidFill>
              </a:defRPr>
            </a:lvl7pPr>
            <a:lvl8pPr lvl="7">
              <a:spcBef>
                <a:spcPts val="0"/>
              </a:spcBef>
              <a:buClr>
                <a:schemeClr val="lt2"/>
              </a:buClr>
              <a:buSzPct val="100000"/>
              <a:buNone/>
              <a:defRPr sz="3600">
                <a:solidFill>
                  <a:schemeClr val="lt2"/>
                </a:solidFill>
              </a:defRPr>
            </a:lvl8pPr>
            <a:lvl9pPr lvl="8">
              <a:spcBef>
                <a:spcPts val="0"/>
              </a:spcBef>
              <a:buClr>
                <a:schemeClr val="lt2"/>
              </a:buClr>
              <a:buSzPct val="100000"/>
              <a:buNone/>
              <a:defRPr sz="3600">
                <a:solidFill>
                  <a:schemeClr val="lt2"/>
                </a:solidFill>
              </a:defRPr>
            </a:lvl9pPr>
          </a:lstStyle>
          <a:p/>
        </p:txBody>
      </p:sp>
      <p:sp>
        <p:nvSpPr>
          <p:cNvPr id="14" name="Shape 14"/>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p:nvPr/>
        </p:nvSpPr>
        <p:spPr>
          <a:xfrm>
            <a:off x="0" y="0"/>
            <a:ext cx="9144000" cy="1127700"/>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17" name="Shape 17"/>
          <p:cNvCxnSpPr/>
          <p:nvPr/>
        </p:nvCxnSpPr>
        <p:spPr>
          <a:xfrm>
            <a:off x="0" y="1127679"/>
            <a:ext cx="9144000" cy="0"/>
          </a:xfrm>
          <a:prstGeom prst="straightConnector1">
            <a:avLst/>
          </a:prstGeom>
          <a:noFill/>
          <a:ln cap="flat" cmpd="sng" w="28575">
            <a:solidFill>
              <a:schemeClr val="dk1"/>
            </a:solidFill>
            <a:prstDash val="solid"/>
            <a:round/>
            <a:headEnd len="med" w="med" type="none"/>
            <a:tailEnd len="med" w="med" type="none"/>
          </a:ln>
        </p:spPr>
      </p:cxnSp>
      <p:sp>
        <p:nvSpPr>
          <p:cNvPr id="18" name="Shape 18"/>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457200" y="1200150"/>
            <a:ext cx="82296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p:nvPr/>
        </p:nvSpPr>
        <p:spPr>
          <a:xfrm>
            <a:off x="0" y="0"/>
            <a:ext cx="9144000" cy="1127700"/>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23" name="Shape 23"/>
          <p:cNvCxnSpPr/>
          <p:nvPr/>
        </p:nvCxnSpPr>
        <p:spPr>
          <a:xfrm>
            <a:off x="0" y="1127679"/>
            <a:ext cx="9144000" cy="0"/>
          </a:xfrm>
          <a:prstGeom prst="straightConnector1">
            <a:avLst/>
          </a:prstGeom>
          <a:noFill/>
          <a:ln cap="flat" cmpd="sng" w="28575">
            <a:solidFill>
              <a:schemeClr val="dk1"/>
            </a:solidFill>
            <a:prstDash val="solid"/>
            <a:round/>
            <a:headEnd len="med" w="med" type="none"/>
            <a:tailEnd len="med" w="med" type="none"/>
          </a:ln>
        </p:spPr>
      </p:cxnSp>
      <p:sp>
        <p:nvSpPr>
          <p:cNvPr id="24" name="Shape 24"/>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457200" y="1200150"/>
            <a:ext cx="39945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2" type="body"/>
          </p:nvPr>
        </p:nvSpPr>
        <p:spPr>
          <a:xfrm>
            <a:off x="4692273" y="1200150"/>
            <a:ext cx="39945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p:nvPr/>
        </p:nvSpPr>
        <p:spPr>
          <a:xfrm>
            <a:off x="0" y="0"/>
            <a:ext cx="9144000" cy="1127700"/>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30" name="Shape 30"/>
          <p:cNvCxnSpPr/>
          <p:nvPr/>
        </p:nvCxnSpPr>
        <p:spPr>
          <a:xfrm>
            <a:off x="0" y="1127679"/>
            <a:ext cx="9144000" cy="0"/>
          </a:xfrm>
          <a:prstGeom prst="straightConnector1">
            <a:avLst/>
          </a:prstGeom>
          <a:noFill/>
          <a:ln cap="flat" cmpd="sng" w="28575">
            <a:solidFill>
              <a:schemeClr val="dk1"/>
            </a:solidFill>
            <a:prstDash val="solid"/>
            <a:round/>
            <a:headEnd len="med" w="med" type="none"/>
            <a:tailEnd len="med" w="med" type="none"/>
          </a:ln>
        </p:spPr>
      </p:cxnSp>
      <p:sp>
        <p:nvSpPr>
          <p:cNvPr id="31" name="Shape 31"/>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x="0" y="0"/>
          <a:ext cx="0" cy="0"/>
          <a:chOff x="0" y="0"/>
          <a:chExt cx="0" cy="0"/>
        </a:xfrm>
      </p:grpSpPr>
      <p:sp>
        <p:nvSpPr>
          <p:cNvPr id="34" name="Shape 34"/>
          <p:cNvSpPr/>
          <p:nvPr/>
        </p:nvSpPr>
        <p:spPr>
          <a:xfrm>
            <a:off x="0" y="4225081"/>
            <a:ext cx="9144000" cy="918300"/>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cxnSp>
        <p:nvCxnSpPr>
          <p:cNvPr id="35" name="Shape 35"/>
          <p:cNvCxnSpPr/>
          <p:nvPr/>
        </p:nvCxnSpPr>
        <p:spPr>
          <a:xfrm>
            <a:off x="0" y="4225081"/>
            <a:ext cx="9144000" cy="0"/>
          </a:xfrm>
          <a:prstGeom prst="straightConnector1">
            <a:avLst/>
          </a:prstGeom>
          <a:noFill/>
          <a:ln cap="flat" cmpd="sng" w="28575">
            <a:solidFill>
              <a:schemeClr val="dk1"/>
            </a:solidFill>
            <a:prstDash val="solid"/>
            <a:round/>
            <a:headEnd len="med" w="med" type="none"/>
            <a:tailEnd len="med" w="med" type="none"/>
          </a:ln>
        </p:spPr>
      </p:cxnSp>
      <p:sp>
        <p:nvSpPr>
          <p:cNvPr id="36" name="Shape 36"/>
          <p:cNvSpPr txBox="1"/>
          <p:nvPr>
            <p:ph idx="1" type="body"/>
          </p:nvPr>
        </p:nvSpPr>
        <p:spPr>
          <a:xfrm>
            <a:off x="457200" y="4406309"/>
            <a:ext cx="8229600" cy="519599"/>
          </a:xfrm>
          <a:prstGeom prst="rect">
            <a:avLst/>
          </a:prstGeom>
        </p:spPr>
        <p:txBody>
          <a:bodyPr anchorCtr="0" anchor="t" bIns="91425" lIns="91425" rIns="91425" tIns="91425"/>
          <a:lstStyle>
            <a:lvl1pPr lvl="0" algn="ctr">
              <a:spcBef>
                <a:spcPts val="0"/>
              </a:spcBef>
              <a:buClr>
                <a:schemeClr val="lt1"/>
              </a:buClr>
              <a:buSzPct val="100000"/>
              <a:buNone/>
              <a:defRPr sz="1800">
                <a:solidFill>
                  <a:schemeClr val="lt1"/>
                </a:solidFill>
              </a:defRPr>
            </a:lvl1pPr>
          </a:lstStyle>
          <a:p/>
        </p:txBody>
      </p:sp>
      <p:sp>
        <p:nvSpPr>
          <p:cNvPr id="37" name="Shape 37"/>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8" name="Shape 38"/>
        <p:cNvGrpSpPr/>
        <p:nvPr/>
      </p:nvGrpSpPr>
      <p:grpSpPr>
        <a:xfrm>
          <a:off x="0" y="0"/>
          <a:ext cx="0" cy="0"/>
          <a:chOff x="0" y="0"/>
          <a:chExt cx="0" cy="0"/>
        </a:xfrm>
      </p:grpSpPr>
      <p:sp>
        <p:nvSpPr>
          <p:cNvPr id="39" name="Shape 39"/>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400"/>
          </a:xfrm>
          <a:prstGeom prst="rect">
            <a:avLst/>
          </a:prstGeom>
          <a:noFill/>
          <a:ln>
            <a:noFill/>
          </a:ln>
        </p:spPr>
        <p:txBody>
          <a:bodyPr anchorCtr="0" anchor="b" bIns="91425" lIns="91425" rIns="91425" tIns="91425"/>
          <a:lstStyle>
            <a:lvl1pPr lvl="0">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1pPr>
            <a:lvl2pPr lvl="1">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2pPr>
            <a:lvl3pPr lvl="2">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3pPr>
            <a:lvl4pPr lvl="3">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4pPr>
            <a:lvl5pPr lvl="4">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5pPr>
            <a:lvl6pPr lvl="5">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6pPr>
            <a:lvl7pPr lvl="6">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7pPr>
            <a:lvl8pPr lvl="7">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8pPr>
            <a:lvl9pPr lvl="8">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9pPr>
          </a:lstStyle>
          <a:p/>
        </p:txBody>
      </p:sp>
      <p:sp>
        <p:nvSpPr>
          <p:cNvPr id="7" name="Shape 7"/>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lvl="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lvl="1">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lvl="2">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lvl="3">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lvl="4">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lvl="5">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lvl="6">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lvl="7">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lvl="8">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
        <p:nvSpPr>
          <p:cNvPr id="8" name="Shape 8"/>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dk2"/>
                </a:solidFill>
                <a:latin typeface="Trebuchet MS"/>
                <a:ea typeface="Trebuchet MS"/>
                <a:cs typeface="Trebuchet MS"/>
                <a:sym typeface="Trebuchet M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01.jpg"/><Relationship Id="rId4" Type="http://schemas.openxmlformats.org/officeDocument/2006/relationships/image" Target="../media/image0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0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merriam-webster.com/dictionary/chivalro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0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05.jpg"/><Relationship Id="rId4" Type="http://schemas.openxmlformats.org/officeDocument/2006/relationships/image" Target="../media/image0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www.youtube.com/watch?v=Bh5Y_tX-E8U" TargetMode="External"/><Relationship Id="rId4" Type="http://schemas.openxmlformats.org/officeDocument/2006/relationships/hyperlink" Target="https://www.youtube.com/watch?v=FLAvtsiduA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x="0" y="0"/>
          <a:ext cx="0" cy="0"/>
          <a:chOff x="0" y="0"/>
          <a:chExt cx="0" cy="0"/>
        </a:xfrm>
      </p:grpSpPr>
      <p:sp>
        <p:nvSpPr>
          <p:cNvPr id="44" name="Shape 44"/>
          <p:cNvSpPr txBox="1"/>
          <p:nvPr>
            <p:ph type="ctrTitle"/>
          </p:nvPr>
        </p:nvSpPr>
        <p:spPr>
          <a:xfrm>
            <a:off x="685800" y="1618313"/>
            <a:ext cx="7772400" cy="1238099"/>
          </a:xfrm>
          <a:prstGeom prst="rect">
            <a:avLst/>
          </a:prstGeom>
        </p:spPr>
        <p:txBody>
          <a:bodyPr anchorCtr="0" anchor="b" bIns="91425" lIns="91425" rIns="91425" tIns="91425">
            <a:noAutofit/>
          </a:bodyPr>
          <a:lstStyle/>
          <a:p>
            <a:pPr lvl="0">
              <a:spcBef>
                <a:spcPts val="0"/>
              </a:spcBef>
              <a:buNone/>
            </a:pPr>
            <a:r>
              <a:rPr lang="en"/>
              <a:t>Chivalry &amp; Knighthood</a:t>
            </a:r>
          </a:p>
        </p:txBody>
      </p:sp>
      <p:sp>
        <p:nvSpPr>
          <p:cNvPr id="45" name="Shape 45"/>
          <p:cNvSpPr txBox="1"/>
          <p:nvPr>
            <p:ph idx="1" type="subTitle"/>
          </p:nvPr>
        </p:nvSpPr>
        <p:spPr>
          <a:xfrm>
            <a:off x="685800" y="2964777"/>
            <a:ext cx="7772400" cy="944700"/>
          </a:xfrm>
          <a:prstGeom prst="rect">
            <a:avLst/>
          </a:prstGeom>
        </p:spPr>
        <p:txBody>
          <a:bodyPr anchorCtr="0" anchor="t" bIns="91425" lIns="91425" rIns="91425" tIns="91425">
            <a:noAutofit/>
          </a:bodyPr>
          <a:lstStyle/>
          <a:p>
            <a:pPr lvl="0">
              <a:spcBef>
                <a:spcPts val="0"/>
              </a:spcBef>
              <a:buNone/>
            </a:pPr>
            <a:r>
              <a:rPr lang="en"/>
              <a:t>The Warrior Code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Personal honor</a:t>
            </a:r>
          </a:p>
        </p:txBody>
      </p:sp>
      <p:sp>
        <p:nvSpPr>
          <p:cNvPr id="99" name="Shape 9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Honor, honesty, respect, loyalty, morality, duty, generosity, mercy, self-control, perseverance</a:t>
            </a:r>
          </a:p>
          <a:p>
            <a:pPr lvl="0" rtl="0">
              <a:spcBef>
                <a:spcPts val="0"/>
              </a:spcBef>
              <a:buNone/>
            </a:pPr>
            <a:r>
              <a:t/>
            </a:r>
            <a:endParaRPr/>
          </a:p>
          <a:p>
            <a:pPr lvl="0" rtl="0">
              <a:spcBef>
                <a:spcPts val="0"/>
              </a:spcBef>
              <a:buNone/>
            </a:pPr>
            <a:r>
              <a:rPr lang="en"/>
              <a:t>One also had the responsibility to be more than a warrior, one should have artistic pursuits, such as writing poetry</a:t>
            </a:r>
          </a:p>
          <a:p>
            <a:pPr lvl="0">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Martial valor</a:t>
            </a:r>
          </a:p>
        </p:txBody>
      </p:sp>
      <p:sp>
        <p:nvSpPr>
          <p:cNvPr id="105" name="Shape 10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To be proficient in the use of arms and armor</a:t>
            </a:r>
          </a:p>
          <a:p>
            <a:pPr lvl="0" rtl="0">
              <a:spcBef>
                <a:spcPts val="0"/>
              </a:spcBef>
              <a:buNone/>
            </a:pPr>
            <a:r>
              <a:rPr lang="en"/>
              <a:t>To fight with honor and a sense of equality and mercy</a:t>
            </a:r>
          </a:p>
          <a:p>
            <a:pPr lvl="0" rtl="0">
              <a:spcBef>
                <a:spcPts val="0"/>
              </a:spcBef>
              <a:buNone/>
            </a:pPr>
            <a:r>
              <a:rPr lang="en"/>
              <a:t>To never strike from behind or fight weaker foes, and to show mercy when an opponent yields.</a:t>
            </a:r>
          </a:p>
          <a:p>
            <a:pPr lvl="0">
              <a:spcBef>
                <a:spcPts val="0"/>
              </a:spcBef>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Duty</a:t>
            </a:r>
          </a:p>
        </p:txBody>
      </p:sp>
      <p:sp>
        <p:nvSpPr>
          <p:cNvPr id="111" name="Shape 11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To one’s Lord, King and Country</a:t>
            </a:r>
          </a:p>
          <a:p>
            <a:pPr lvl="0" rtl="0">
              <a:spcBef>
                <a:spcPts val="0"/>
              </a:spcBef>
              <a:buNone/>
            </a:pPr>
            <a:r>
              <a:rPr lang="en"/>
              <a:t>To the Holy Church and its edicts</a:t>
            </a:r>
          </a:p>
          <a:p>
            <a:pPr lvl="0" rtl="0">
              <a:spcBef>
                <a:spcPts val="0"/>
              </a:spcBef>
              <a:buNone/>
            </a:pPr>
            <a:r>
              <a:rPr lang="en"/>
              <a:t>To God</a:t>
            </a:r>
          </a:p>
          <a:p>
            <a:pPr lvl="0">
              <a:spcBef>
                <a:spcPts val="0"/>
              </a:spcBef>
              <a:buNone/>
            </a:pPr>
            <a:r>
              <a:rPr lang="en"/>
              <a:t>To the Code of Chivalry</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117" name="Shape 11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Chivalry became an all encompassing code, much like Bushido in that it contained codification not only only of behavior in battle, but of self and pursuits outside of combat.</a:t>
            </a:r>
          </a:p>
          <a:p>
            <a:pPr lvl="0">
              <a:spcBef>
                <a:spcPts val="0"/>
              </a:spcBef>
              <a:buNone/>
            </a:pPr>
            <a:r>
              <a:rPr lang="en"/>
              <a:t>The difference is that chivalry specifically addresses women, and the concept of mercy.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Becoming a knight</a:t>
            </a:r>
          </a:p>
        </p:txBody>
      </p:sp>
      <p:sp>
        <p:nvSpPr>
          <p:cNvPr id="123" name="Shape 12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a:t>Age 9- one who is eligible or chosen becomes a page, whose primary responsibilities include caring for the knight’s horse, polishing his saddle, and all the myriad of menial tasks required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129" name="Shape 12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sz="2400"/>
              <a:t>Age 15- generally if a page had performed his duties well, he would become a squire around the age of 15. At this stage he was in charge of the maintenance of the arms and armor of the knight.He also ensured the page(s) had performed their tasks well, and checked the securing of the knight’s saddle. At this point he was allowed to wear padded or leather armor and carry a sword, but only when in the company of his lord.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135" name="Shape 13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a:t>Age 20-25 If a squire had performed all his tasks, and trained to a level of proficiency in arms, he could become a knight. This involved many tasks including spending a night praying on one’s knees.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Tools of the trade-Armor</a:t>
            </a:r>
          </a:p>
        </p:txBody>
      </p:sp>
      <p:sp>
        <p:nvSpPr>
          <p:cNvPr id="141" name="Shape 14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Chain mail- Made of interlocking steel rings,invented by the Celts in the 4th cent. BCE, it was used as the primary armor for most knights until the 14th century.</a:t>
            </a:r>
          </a:p>
          <a:p>
            <a:pPr lvl="0">
              <a:spcBef>
                <a:spcPts val="0"/>
              </a:spcBef>
              <a:buNone/>
            </a:pPr>
            <a:r>
              <a:rPr lang="en"/>
              <a:t>Plate armour- Used by the Greeks and Romans, it was rarely worn by knights until the 14th century as it was too difficult to make.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pic>
        <p:nvPicPr>
          <p:cNvPr id="146" name="Shape 146"/>
          <p:cNvPicPr preferRelativeResize="0"/>
          <p:nvPr/>
        </p:nvPicPr>
        <p:blipFill>
          <a:blip r:embed="rId3">
            <a:alphaModFix/>
          </a:blip>
          <a:stretch>
            <a:fillRect/>
          </a:stretch>
        </p:blipFill>
        <p:spPr>
          <a:xfrm>
            <a:off x="5572125" y="63125"/>
            <a:ext cx="3571875" cy="4572000"/>
          </a:xfrm>
          <a:prstGeom prst="rect">
            <a:avLst/>
          </a:prstGeom>
          <a:noFill/>
          <a:ln>
            <a:noFill/>
          </a:ln>
        </p:spPr>
      </p:pic>
      <p:pic>
        <p:nvPicPr>
          <p:cNvPr id="147" name="Shape 147"/>
          <p:cNvPicPr preferRelativeResize="0"/>
          <p:nvPr/>
        </p:nvPicPr>
        <p:blipFill>
          <a:blip r:embed="rId4">
            <a:alphaModFix/>
          </a:blip>
          <a:stretch>
            <a:fillRect/>
          </a:stretch>
        </p:blipFill>
        <p:spPr>
          <a:xfrm>
            <a:off x="583450" y="239525"/>
            <a:ext cx="4395600" cy="43956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The shield</a:t>
            </a:r>
          </a:p>
        </p:txBody>
      </p:sp>
      <p:sp>
        <p:nvSpPr>
          <p:cNvPr id="153" name="Shape 153"/>
          <p:cNvSpPr txBox="1"/>
          <p:nvPr>
            <p:ph idx="1" type="body"/>
          </p:nvPr>
        </p:nvSpPr>
        <p:spPr>
          <a:xfrm>
            <a:off x="457200" y="1200150"/>
            <a:ext cx="3994500" cy="3725699"/>
          </a:xfrm>
          <a:prstGeom prst="rect">
            <a:avLst/>
          </a:prstGeom>
        </p:spPr>
        <p:txBody>
          <a:bodyPr anchorCtr="0" anchor="t" bIns="91425" lIns="91425" rIns="91425" tIns="91425">
            <a:noAutofit/>
          </a:bodyPr>
          <a:lstStyle/>
          <a:p>
            <a:pPr lvl="0">
              <a:spcBef>
                <a:spcPts val="0"/>
              </a:spcBef>
              <a:buNone/>
            </a:pPr>
            <a:r>
              <a:rPr lang="en" sz="2200"/>
              <a:t>There were many types of shields used and they varied in size and shape. Most importantly, the shield carried the heraldry of the knight, the coat of arms of his family. Every part of the coat of arms held a meaning, even down to color and direction.</a:t>
            </a:r>
          </a:p>
        </p:txBody>
      </p:sp>
      <p:sp>
        <p:nvSpPr>
          <p:cNvPr id="154" name="Shape 154"/>
          <p:cNvSpPr txBox="1"/>
          <p:nvPr>
            <p:ph idx="2" type="body"/>
          </p:nvPr>
        </p:nvSpPr>
        <p:spPr>
          <a:xfrm>
            <a:off x="4692273" y="1200150"/>
            <a:ext cx="3994500" cy="3725699"/>
          </a:xfrm>
          <a:prstGeom prst="rect">
            <a:avLst/>
          </a:prstGeom>
        </p:spPr>
        <p:txBody>
          <a:bodyPr anchorCtr="0" anchor="t" bIns="91425" lIns="91425" rIns="91425" tIns="91425">
            <a:noAutofit/>
          </a:bodyPr>
          <a:lstStyle/>
          <a:p>
            <a:pPr lvl="0">
              <a:spcBef>
                <a:spcPts val="0"/>
              </a:spcBef>
              <a:buNone/>
            </a:pPr>
            <a:r>
              <a:t/>
            </a:r>
            <a:endParaRPr/>
          </a:p>
        </p:txBody>
      </p:sp>
      <p:pic>
        <p:nvPicPr>
          <p:cNvPr id="155" name="Shape 155"/>
          <p:cNvPicPr preferRelativeResize="0"/>
          <p:nvPr/>
        </p:nvPicPr>
        <p:blipFill>
          <a:blip r:embed="rId3">
            <a:alphaModFix/>
          </a:blip>
          <a:stretch>
            <a:fillRect/>
          </a:stretch>
        </p:blipFill>
        <p:spPr>
          <a:xfrm>
            <a:off x="4881575" y="1200150"/>
            <a:ext cx="3895174" cy="38727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51" name="Shape 5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25000"/>
              </a:lnSpc>
              <a:spcBef>
                <a:spcPts val="0"/>
              </a:spcBef>
              <a:spcAft>
                <a:spcPts val="1500"/>
              </a:spcAft>
              <a:buNone/>
            </a:pPr>
            <a:r>
              <a:rPr lang="en" sz="1200">
                <a:solidFill>
                  <a:srgbClr val="223645"/>
                </a:solidFill>
                <a:latin typeface="Arial"/>
                <a:ea typeface="Arial"/>
                <a:cs typeface="Arial"/>
                <a:sym typeface="Arial"/>
              </a:rPr>
              <a:t>Full Definition of CHIVALRY</a:t>
            </a:r>
          </a:p>
          <a:p>
            <a:pPr lvl="0" rtl="0">
              <a:lnSpc>
                <a:spcPct val="136363"/>
              </a:lnSpc>
              <a:spcBef>
                <a:spcPts val="0"/>
              </a:spcBef>
              <a:spcAft>
                <a:spcPts val="1500"/>
              </a:spcAft>
              <a:buNone/>
            </a:pPr>
            <a:r>
              <a:rPr b="1" lang="en" sz="1100">
                <a:solidFill>
                  <a:srgbClr val="223645"/>
                </a:solidFill>
                <a:latin typeface="Arial"/>
                <a:ea typeface="Arial"/>
                <a:cs typeface="Arial"/>
                <a:sym typeface="Arial"/>
              </a:rPr>
              <a:t>1:</a:t>
            </a:r>
            <a:r>
              <a:rPr lang="en" sz="1100">
                <a:solidFill>
                  <a:srgbClr val="223645"/>
                </a:solidFill>
                <a:latin typeface="Arial"/>
                <a:ea typeface="Arial"/>
                <a:cs typeface="Arial"/>
                <a:sym typeface="Arial"/>
              </a:rPr>
              <a:t>  mounted men-at-arms</a:t>
            </a:r>
          </a:p>
          <a:p>
            <a:pPr lvl="0" rtl="0">
              <a:lnSpc>
                <a:spcPct val="136363"/>
              </a:lnSpc>
              <a:spcBef>
                <a:spcPts val="0"/>
              </a:spcBef>
              <a:spcAft>
                <a:spcPts val="1500"/>
              </a:spcAft>
              <a:buNone/>
            </a:pPr>
            <a:r>
              <a:rPr b="1" lang="en" sz="1100">
                <a:solidFill>
                  <a:srgbClr val="223645"/>
                </a:solidFill>
                <a:latin typeface="Arial"/>
                <a:ea typeface="Arial"/>
                <a:cs typeface="Arial"/>
                <a:sym typeface="Arial"/>
              </a:rPr>
              <a:t>2:  </a:t>
            </a:r>
            <a:r>
              <a:rPr i="1" lang="en" sz="1100">
                <a:solidFill>
                  <a:srgbClr val="223645"/>
                </a:solidFill>
                <a:latin typeface="Arial"/>
                <a:ea typeface="Arial"/>
                <a:cs typeface="Arial"/>
                <a:sym typeface="Arial"/>
              </a:rPr>
              <a:t>archaic</a:t>
            </a:r>
          </a:p>
          <a:p>
            <a:pPr indent="0" lvl="0" marL="190500" rtl="0">
              <a:lnSpc>
                <a:spcPct val="136363"/>
              </a:lnSpc>
              <a:spcBef>
                <a:spcPts val="0"/>
              </a:spcBef>
              <a:spcAft>
                <a:spcPts val="1500"/>
              </a:spcAft>
              <a:buNone/>
            </a:pPr>
            <a:r>
              <a:rPr b="1" lang="en" sz="1100">
                <a:solidFill>
                  <a:srgbClr val="223645"/>
                </a:solidFill>
                <a:latin typeface="Arial"/>
                <a:ea typeface="Arial"/>
                <a:cs typeface="Arial"/>
                <a:sym typeface="Arial"/>
              </a:rPr>
              <a:t>a</a:t>
            </a:r>
            <a:r>
              <a:rPr lang="en" sz="1100">
                <a:solidFill>
                  <a:srgbClr val="223645"/>
                </a:solidFill>
                <a:latin typeface="Arial"/>
                <a:ea typeface="Arial"/>
                <a:cs typeface="Arial"/>
                <a:sym typeface="Arial"/>
              </a:rPr>
              <a:t> </a:t>
            </a:r>
            <a:r>
              <a:rPr b="1" lang="en" sz="1100">
                <a:solidFill>
                  <a:srgbClr val="223645"/>
                </a:solidFill>
                <a:latin typeface="Arial"/>
                <a:ea typeface="Arial"/>
                <a:cs typeface="Arial"/>
                <a:sym typeface="Arial"/>
              </a:rPr>
              <a:t>:</a:t>
            </a:r>
            <a:r>
              <a:rPr lang="en" sz="1100">
                <a:solidFill>
                  <a:srgbClr val="223645"/>
                </a:solidFill>
                <a:latin typeface="Arial"/>
                <a:ea typeface="Arial"/>
                <a:cs typeface="Arial"/>
                <a:sym typeface="Arial"/>
              </a:rPr>
              <a:t>  martial valor</a:t>
            </a:r>
          </a:p>
          <a:p>
            <a:pPr indent="0" lvl="0" marL="190500" rtl="0">
              <a:lnSpc>
                <a:spcPct val="136363"/>
              </a:lnSpc>
              <a:spcBef>
                <a:spcPts val="0"/>
              </a:spcBef>
              <a:spcAft>
                <a:spcPts val="1500"/>
              </a:spcAft>
              <a:buNone/>
            </a:pPr>
            <a:r>
              <a:rPr b="1" lang="en" sz="1100">
                <a:solidFill>
                  <a:srgbClr val="223645"/>
                </a:solidFill>
                <a:latin typeface="Arial"/>
                <a:ea typeface="Arial"/>
                <a:cs typeface="Arial"/>
                <a:sym typeface="Arial"/>
              </a:rPr>
              <a:t>b</a:t>
            </a:r>
            <a:r>
              <a:rPr lang="en" sz="1100">
                <a:solidFill>
                  <a:srgbClr val="223645"/>
                </a:solidFill>
                <a:latin typeface="Arial"/>
                <a:ea typeface="Arial"/>
                <a:cs typeface="Arial"/>
                <a:sym typeface="Arial"/>
              </a:rPr>
              <a:t> </a:t>
            </a:r>
            <a:r>
              <a:rPr b="1" lang="en" sz="1100">
                <a:solidFill>
                  <a:srgbClr val="223645"/>
                </a:solidFill>
                <a:latin typeface="Arial"/>
                <a:ea typeface="Arial"/>
                <a:cs typeface="Arial"/>
                <a:sym typeface="Arial"/>
              </a:rPr>
              <a:t>:</a:t>
            </a:r>
            <a:r>
              <a:rPr lang="en" sz="1100">
                <a:solidFill>
                  <a:srgbClr val="223645"/>
                </a:solidFill>
                <a:latin typeface="Arial"/>
                <a:ea typeface="Arial"/>
                <a:cs typeface="Arial"/>
                <a:sym typeface="Arial"/>
              </a:rPr>
              <a:t>  knightly skill</a:t>
            </a:r>
          </a:p>
          <a:p>
            <a:pPr lvl="0" rtl="0">
              <a:lnSpc>
                <a:spcPct val="136363"/>
              </a:lnSpc>
              <a:spcBef>
                <a:spcPts val="0"/>
              </a:spcBef>
              <a:spcAft>
                <a:spcPts val="1500"/>
              </a:spcAft>
              <a:buNone/>
            </a:pPr>
            <a:r>
              <a:rPr b="1" lang="en" sz="1100">
                <a:solidFill>
                  <a:srgbClr val="223645"/>
                </a:solidFill>
                <a:latin typeface="Arial"/>
                <a:ea typeface="Arial"/>
                <a:cs typeface="Arial"/>
                <a:sym typeface="Arial"/>
              </a:rPr>
              <a:t>3:</a:t>
            </a:r>
            <a:r>
              <a:rPr lang="en" sz="1100">
                <a:solidFill>
                  <a:srgbClr val="223645"/>
                </a:solidFill>
                <a:latin typeface="Arial"/>
                <a:ea typeface="Arial"/>
                <a:cs typeface="Arial"/>
                <a:sym typeface="Arial"/>
              </a:rPr>
              <a:t>  gallant or distinguished gentlemen</a:t>
            </a:r>
          </a:p>
          <a:p>
            <a:pPr lvl="0" rtl="0">
              <a:lnSpc>
                <a:spcPct val="136363"/>
              </a:lnSpc>
              <a:spcBef>
                <a:spcPts val="0"/>
              </a:spcBef>
              <a:spcAft>
                <a:spcPts val="1500"/>
              </a:spcAft>
              <a:buNone/>
            </a:pPr>
            <a:r>
              <a:rPr b="1" lang="en" sz="1100">
                <a:solidFill>
                  <a:srgbClr val="223645"/>
                </a:solidFill>
                <a:latin typeface="Arial"/>
                <a:ea typeface="Arial"/>
                <a:cs typeface="Arial"/>
                <a:sym typeface="Arial"/>
              </a:rPr>
              <a:t>4:</a:t>
            </a:r>
            <a:r>
              <a:rPr lang="en" sz="1100">
                <a:solidFill>
                  <a:srgbClr val="223645"/>
                </a:solidFill>
                <a:latin typeface="Arial"/>
                <a:ea typeface="Arial"/>
                <a:cs typeface="Arial"/>
                <a:sym typeface="Arial"/>
              </a:rPr>
              <a:t>  the system, spirit, or customs of medieval knighthood</a:t>
            </a:r>
          </a:p>
          <a:p>
            <a:pPr lvl="0" rtl="0">
              <a:lnSpc>
                <a:spcPct val="136363"/>
              </a:lnSpc>
              <a:spcBef>
                <a:spcPts val="0"/>
              </a:spcBef>
              <a:spcAft>
                <a:spcPts val="1500"/>
              </a:spcAft>
              <a:buNone/>
            </a:pPr>
            <a:r>
              <a:rPr b="1" lang="en" sz="1100">
                <a:solidFill>
                  <a:srgbClr val="223645"/>
                </a:solidFill>
                <a:latin typeface="Arial"/>
                <a:ea typeface="Arial"/>
                <a:cs typeface="Arial"/>
                <a:sym typeface="Arial"/>
              </a:rPr>
              <a:t>5:</a:t>
            </a:r>
            <a:r>
              <a:rPr lang="en" sz="1100">
                <a:solidFill>
                  <a:srgbClr val="223645"/>
                </a:solidFill>
                <a:latin typeface="Arial"/>
                <a:ea typeface="Arial"/>
                <a:cs typeface="Arial"/>
                <a:sym typeface="Arial"/>
              </a:rPr>
              <a:t>  the qualities of the ideal knight </a:t>
            </a:r>
            <a:r>
              <a:rPr b="1" lang="en" sz="1100">
                <a:solidFill>
                  <a:srgbClr val="223645"/>
                </a:solidFill>
                <a:latin typeface="Arial"/>
                <a:ea typeface="Arial"/>
                <a:cs typeface="Arial"/>
                <a:sym typeface="Arial"/>
              </a:rPr>
              <a:t>:</a:t>
            </a:r>
            <a:r>
              <a:rPr lang="en" sz="1100">
                <a:solidFill>
                  <a:srgbClr val="223645"/>
                </a:solidFill>
                <a:latin typeface="Arial"/>
                <a:ea typeface="Arial"/>
                <a:cs typeface="Arial"/>
                <a:sym typeface="Arial"/>
              </a:rPr>
              <a:t>  </a:t>
            </a:r>
            <a:r>
              <a:rPr lang="en" sz="1100">
                <a:solidFill>
                  <a:srgbClr val="10529B"/>
                </a:solidFill>
                <a:latin typeface="Arial"/>
                <a:ea typeface="Arial"/>
                <a:cs typeface="Arial"/>
                <a:sym typeface="Arial"/>
                <a:hlinkClick r:id="rId3"/>
              </a:rPr>
              <a:t>chivalrous</a:t>
            </a:r>
            <a:r>
              <a:rPr lang="en" sz="1100">
                <a:solidFill>
                  <a:srgbClr val="223645"/>
                </a:solidFill>
                <a:latin typeface="Arial"/>
                <a:ea typeface="Arial"/>
                <a:cs typeface="Arial"/>
                <a:sym typeface="Arial"/>
              </a:rPr>
              <a:t> conduct</a:t>
            </a:r>
          </a:p>
          <a:p>
            <a:pPr lvl="0">
              <a:spcBef>
                <a:spcPts val="0"/>
              </a:spcBef>
              <a:buNone/>
            </a:pPr>
            <a:r>
              <a:t/>
            </a: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Tools of the trade Weapons</a:t>
            </a:r>
          </a:p>
        </p:txBody>
      </p:sp>
      <p:sp>
        <p:nvSpPr>
          <p:cNvPr id="161" name="Shape 16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Sword- The knight’s weapon, could be a broadsword, longsword, bastard sword or even two handed.</a:t>
            </a:r>
          </a:p>
          <a:p>
            <a:pPr lvl="0" rtl="0">
              <a:spcBef>
                <a:spcPts val="0"/>
              </a:spcBef>
              <a:buNone/>
            </a:pPr>
            <a:r>
              <a:rPr lang="en"/>
              <a:t>Axe- Also used, but generally by Germanic knights.</a:t>
            </a:r>
          </a:p>
          <a:p>
            <a:pPr lvl="0">
              <a:spcBef>
                <a:spcPts val="0"/>
              </a:spcBef>
              <a:buNone/>
            </a:pPr>
            <a:r>
              <a:rPr lang="en"/>
              <a:t>Mace-Generally the backup close fighting weapon, a metal club, sometimes with spikes.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pic>
        <p:nvPicPr>
          <p:cNvPr id="166" name="Shape 166"/>
          <p:cNvPicPr preferRelativeResize="0"/>
          <p:nvPr/>
        </p:nvPicPr>
        <p:blipFill>
          <a:blip r:embed="rId3">
            <a:alphaModFix/>
          </a:blip>
          <a:stretch>
            <a:fillRect/>
          </a:stretch>
        </p:blipFill>
        <p:spPr>
          <a:xfrm>
            <a:off x="1214670" y="0"/>
            <a:ext cx="7541780" cy="5143499"/>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The lance</a:t>
            </a:r>
          </a:p>
        </p:txBody>
      </p:sp>
      <p:sp>
        <p:nvSpPr>
          <p:cNvPr id="172" name="Shape 172"/>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Combat lance- 3-4m. long with a steel tipped point at the end and a guard to prevent the knight’s hand from sliding up the shaft on impact.</a:t>
            </a:r>
          </a:p>
          <a:p>
            <a:pPr lvl="0">
              <a:spcBef>
                <a:spcPts val="0"/>
              </a:spcBef>
              <a:buNone/>
            </a:pPr>
            <a:r>
              <a:rPr lang="en"/>
              <a:t>Jousting lance 4m long sometimes hollow, with a cupped or blunt tip, to unseat rather than impale your enemy.</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pic>
        <p:nvPicPr>
          <p:cNvPr id="177" name="Shape 177"/>
          <p:cNvPicPr preferRelativeResize="0"/>
          <p:nvPr/>
        </p:nvPicPr>
        <p:blipFill>
          <a:blip r:embed="rId3">
            <a:alphaModFix/>
          </a:blip>
          <a:stretch>
            <a:fillRect/>
          </a:stretch>
        </p:blipFill>
        <p:spPr>
          <a:xfrm>
            <a:off x="-3" y="0"/>
            <a:ext cx="3242450" cy="4721478"/>
          </a:xfrm>
          <a:prstGeom prst="rect">
            <a:avLst/>
          </a:prstGeom>
          <a:noFill/>
          <a:ln>
            <a:noFill/>
          </a:ln>
        </p:spPr>
      </p:pic>
      <p:pic>
        <p:nvPicPr>
          <p:cNvPr id="178" name="Shape 178"/>
          <p:cNvPicPr preferRelativeResize="0"/>
          <p:nvPr/>
        </p:nvPicPr>
        <p:blipFill>
          <a:blip r:embed="rId4">
            <a:alphaModFix/>
          </a:blip>
          <a:stretch>
            <a:fillRect/>
          </a:stretch>
        </p:blipFill>
        <p:spPr>
          <a:xfrm>
            <a:off x="3368175" y="1437099"/>
            <a:ext cx="5712575" cy="1719624"/>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The physics of jousting</a:t>
            </a:r>
          </a:p>
        </p:txBody>
      </p:sp>
      <p:sp>
        <p:nvSpPr>
          <p:cNvPr id="184" name="Shape 184"/>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sz="2400"/>
              <a:t>Take a 200 pound man, dress him in 60-100 pounds of armor, put that man on a 2,000 pound draft horse, then have the horse run at 25mph. All that energy will be transmitted through a copper cup 2 inches in diameter, delivering 50,000 pounds of force per sqaure inch.</a:t>
            </a:r>
          </a:p>
          <a:p>
            <a:pPr lvl="0">
              <a:spcBef>
                <a:spcPts val="0"/>
              </a:spcBef>
              <a:buNone/>
            </a:pPr>
            <a:r>
              <a:rPr lang="en" sz="2400"/>
              <a:t>Consider an alligator’s bite, the strongest of any living animal is 3,700 pounds per square inch or dropping a piano from 50 feet onto your head it would generate 10,000 pounds of force per square inch.</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190" name="Shape 190"/>
          <p:cNvSpPr txBox="1"/>
          <p:nvPr>
            <p:ph idx="1" type="body"/>
          </p:nvPr>
        </p:nvSpPr>
        <p:spPr>
          <a:xfrm>
            <a:off x="457200" y="1200150"/>
            <a:ext cx="3994500" cy="3725699"/>
          </a:xfrm>
          <a:prstGeom prst="rect">
            <a:avLst/>
          </a:prstGeom>
        </p:spPr>
        <p:txBody>
          <a:bodyPr anchorCtr="0" anchor="t" bIns="91425" lIns="91425" rIns="91425" tIns="91425">
            <a:noAutofit/>
          </a:bodyPr>
          <a:lstStyle/>
          <a:p>
            <a:pPr lvl="0">
              <a:spcBef>
                <a:spcPts val="0"/>
              </a:spcBef>
              <a:buNone/>
            </a:pPr>
            <a:r>
              <a:t/>
            </a:r>
            <a:endParaRPr/>
          </a:p>
        </p:txBody>
      </p:sp>
      <p:sp>
        <p:nvSpPr>
          <p:cNvPr id="191" name="Shape 191"/>
          <p:cNvSpPr txBox="1"/>
          <p:nvPr/>
        </p:nvSpPr>
        <p:spPr>
          <a:xfrm>
            <a:off x="457275" y="1376400"/>
            <a:ext cx="3994500" cy="659399"/>
          </a:xfrm>
          <a:prstGeom prst="rect">
            <a:avLst/>
          </a:prstGeom>
          <a:noFill/>
          <a:ln>
            <a:noFill/>
          </a:ln>
        </p:spPr>
        <p:txBody>
          <a:bodyPr anchorCtr="0" anchor="ctr" bIns="91425" lIns="91425" rIns="91425" tIns="91425">
            <a:noAutofit/>
          </a:bodyPr>
          <a:lstStyle/>
          <a:p>
            <a:pPr lvl="0">
              <a:spcBef>
                <a:spcPts val="0"/>
              </a:spcBef>
              <a:buNone/>
            </a:pPr>
            <a:r>
              <a:rPr lang="en" u="sng">
                <a:solidFill>
                  <a:schemeClr val="hlink"/>
                </a:solidFill>
                <a:hlinkClick r:id="rId3"/>
              </a:rPr>
              <a:t>https://www.youtube.com/watch?v=Bh5Y_tX-E8U</a:t>
            </a:r>
          </a:p>
        </p:txBody>
      </p:sp>
      <p:sp>
        <p:nvSpPr>
          <p:cNvPr id="192" name="Shape 192"/>
          <p:cNvSpPr txBox="1"/>
          <p:nvPr>
            <p:ph idx="2" type="body"/>
          </p:nvPr>
        </p:nvSpPr>
        <p:spPr>
          <a:xfrm>
            <a:off x="4692273" y="1200150"/>
            <a:ext cx="3994500" cy="3725699"/>
          </a:xfrm>
          <a:prstGeom prst="rect">
            <a:avLst/>
          </a:prstGeom>
        </p:spPr>
        <p:txBody>
          <a:bodyPr anchorCtr="0" anchor="t" bIns="91425" lIns="91425" rIns="91425" tIns="91425">
            <a:noAutofit/>
          </a:bodyPr>
          <a:lstStyle/>
          <a:p>
            <a:pPr lvl="0">
              <a:spcBef>
                <a:spcPts val="0"/>
              </a:spcBef>
              <a:buNone/>
            </a:pPr>
            <a:r>
              <a:t/>
            </a:r>
            <a:endParaRPr/>
          </a:p>
        </p:txBody>
      </p:sp>
      <p:sp>
        <p:nvSpPr>
          <p:cNvPr id="193" name="Shape 193"/>
          <p:cNvSpPr txBox="1"/>
          <p:nvPr/>
        </p:nvSpPr>
        <p:spPr>
          <a:xfrm>
            <a:off x="4692275" y="1530950"/>
            <a:ext cx="3994500" cy="457200"/>
          </a:xfrm>
          <a:prstGeom prst="rect">
            <a:avLst/>
          </a:prstGeom>
          <a:noFill/>
          <a:ln>
            <a:noFill/>
          </a:ln>
        </p:spPr>
        <p:txBody>
          <a:bodyPr anchorCtr="0" anchor="ctr" bIns="91425" lIns="91425" rIns="91425" tIns="91425">
            <a:noAutofit/>
          </a:bodyPr>
          <a:lstStyle/>
          <a:p>
            <a:pPr lvl="0">
              <a:spcBef>
                <a:spcPts val="0"/>
              </a:spcBef>
              <a:buNone/>
            </a:pPr>
            <a:r>
              <a:rPr lang="en" u="sng">
                <a:solidFill>
                  <a:schemeClr val="hlink"/>
                </a:solidFill>
                <a:hlinkClick r:id="rId4"/>
              </a:rPr>
              <a:t>https://www.youtube.com/watch?v=FLAvtsiduA4</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The 10 Commandments of the Code of Chivalry by Leon Gautier</a:t>
            </a:r>
          </a:p>
        </p:txBody>
      </p:sp>
      <p:sp>
        <p:nvSpPr>
          <p:cNvPr id="57" name="Shape 5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rPr lang="en"/>
              <a:t>I. Thou shalt believe all that the Church teaches, and shalt observe all its directions.</a:t>
            </a:r>
          </a:p>
          <a:p>
            <a:pPr lvl="0" rtl="0">
              <a:spcBef>
                <a:spcPts val="0"/>
              </a:spcBef>
              <a:buNone/>
            </a:pPr>
            <a:r>
              <a:rPr lang="en"/>
              <a:t>II. Thou shalt defend the Church. </a:t>
            </a:r>
          </a:p>
          <a:p>
            <a:pPr lvl="0" rtl="0">
              <a:spcBef>
                <a:spcPts val="0"/>
              </a:spcBef>
              <a:buNone/>
            </a:pPr>
            <a:r>
              <a:rPr lang="en"/>
              <a:t>III. Thou shalt respect all weaknesses, and shalt constitute thyself the defender of them. </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63" name="Shape 6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sz="2400"/>
              <a:t>IV. Thou shalt love the country in the which thou wast born. </a:t>
            </a:r>
          </a:p>
          <a:p>
            <a:pPr lvl="0" rtl="0">
              <a:spcBef>
                <a:spcPts val="0"/>
              </a:spcBef>
              <a:buNone/>
            </a:pPr>
            <a:r>
              <a:rPr lang="en" sz="2400"/>
              <a:t>V. Thou shalt not recoil before thine enemy. </a:t>
            </a:r>
          </a:p>
          <a:p>
            <a:pPr lvl="0" rtl="0">
              <a:spcBef>
                <a:spcPts val="0"/>
              </a:spcBef>
              <a:buNone/>
            </a:pPr>
            <a:r>
              <a:rPr lang="en" sz="2400"/>
              <a:t>VI. Thou shalt make war against the Infidel without cessation, and without mercy. </a:t>
            </a:r>
          </a:p>
          <a:p>
            <a:pPr lvl="0">
              <a:spcBef>
                <a:spcPts val="0"/>
              </a:spcBef>
              <a:buNone/>
            </a:pPr>
            <a:r>
              <a:rPr lang="en" sz="2400"/>
              <a:t>VII. Thou shalt perform scrupulously thy feudal duties, if they be not contrary to the laws of God.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69" name="Shape 6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VIII. Thou shalt never lie, and shall remain faithful to thy pledged word. </a:t>
            </a:r>
          </a:p>
          <a:p>
            <a:pPr lvl="0" rtl="0">
              <a:spcBef>
                <a:spcPts val="0"/>
              </a:spcBef>
              <a:buNone/>
            </a:pPr>
            <a:r>
              <a:rPr lang="en"/>
              <a:t>IX. Thou shalt be generous, and give largess to everyone. </a:t>
            </a:r>
          </a:p>
          <a:p>
            <a:pPr lvl="0" rtl="0">
              <a:spcBef>
                <a:spcPts val="0"/>
              </a:spcBef>
              <a:buNone/>
            </a:pPr>
            <a:r>
              <a:rPr lang="en"/>
              <a:t>X. Thou shalt be everywhere and always the champion of the Right and the Good against Injustice and Evil</a:t>
            </a:r>
          </a:p>
          <a:p>
            <a:pPr lvl="0" rt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The Code of Chivalry from the Rifts</a:t>
            </a:r>
          </a:p>
        </p:txBody>
      </p:sp>
      <p:sp>
        <p:nvSpPr>
          <p:cNvPr id="75" name="Shape 7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a:t>• Live to serve King and Country. • Live to defend Crown and Country and all it holds dear. • Live one's life so that it is worthy of respect and honor. • Live for freedom, justice and all that is good. • Never attack an unarmed foe. • Never use a weapon on an opponent not equal to the attack.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81" name="Shape 81"/>
          <p:cNvSpPr txBox="1"/>
          <p:nvPr>
            <p:ph idx="1" type="body"/>
          </p:nvPr>
        </p:nvSpPr>
        <p:spPr>
          <a:xfrm>
            <a:off x="457200" y="1184800"/>
            <a:ext cx="8229600" cy="3725699"/>
          </a:xfrm>
          <a:prstGeom prst="rect">
            <a:avLst/>
          </a:prstGeom>
        </p:spPr>
        <p:txBody>
          <a:bodyPr anchorCtr="0" anchor="t" bIns="91425" lIns="91425" rIns="91425" tIns="91425">
            <a:noAutofit/>
          </a:bodyPr>
          <a:lstStyle/>
          <a:p>
            <a:pPr lvl="0">
              <a:spcBef>
                <a:spcPts val="0"/>
              </a:spcBef>
              <a:buNone/>
            </a:pPr>
            <a:r>
              <a:rPr lang="en"/>
              <a:t>• Never attack from behind. • Avoid lying to your fellow man. • Avoid cheating. • Avoid torture. • Obey the law of king, country, and chivalry. • Administer justice. • Protect the innocent. • Exhibit self control. • Show respect to authority. • Respect women. • Exhibit Courage in word and deed. • Defend the weak and innocent.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87" name="Shape 8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a:t>• Destroy evil in all of its monstrous forms. • Crush the monsters that steal our land and rob our people. • Fight with honor. • Avenge the wronged. Never abandon a friend, ally, or noble cause. • Fight for the ideals of king, country, and chivalry. • Die with valor. • Always keep one's word of honor. • Always maintain one's principles. </a:t>
            </a:r>
          </a:p>
          <a:p>
            <a:pPr lv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t/>
            </a:r>
            <a:endParaRPr/>
          </a:p>
        </p:txBody>
      </p:sp>
      <p:sp>
        <p:nvSpPr>
          <p:cNvPr id="93" name="Shape 9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a:t>• Never betray a confidence or comrade. • Avoid • Exhibit manners. • Be polite and attentive. • Be respectful of host, women, and honor. • Loyalty to country, King, honor, freedom, and the code of chivalry. • Loyalty to one's friends and those who lay their trust in thee.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