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95" r:id="rId2"/>
    <p:sldId id="263" r:id="rId3"/>
    <p:sldId id="275" r:id="rId4"/>
    <p:sldId id="281" r:id="rId5"/>
    <p:sldId id="292" r:id="rId6"/>
    <p:sldId id="293" r:id="rId7"/>
    <p:sldId id="284" r:id="rId8"/>
    <p:sldId id="294" r:id="rId9"/>
    <p:sldId id="288" r:id="rId10"/>
    <p:sldId id="291" r:id="rId11"/>
    <p:sldId id="290" r:id="rId12"/>
    <p:sldId id="287" r:id="rId13"/>
    <p:sldId id="279" r:id="rId14"/>
    <p:sldId id="276" r:id="rId15"/>
    <p:sldId id="280" r:id="rId16"/>
    <p:sldId id="282" r:id="rId17"/>
    <p:sldId id="286" r:id="rId18"/>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CC00"/>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341"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ADA95B-A432-4830-A003-0E8F3F9279B3}" type="slidenum">
              <a:rPr lang="en-US"/>
              <a:pPr/>
              <a:t>‹#›</a:t>
            </a:fld>
            <a:endParaRPr lang="en-US"/>
          </a:p>
        </p:txBody>
      </p:sp>
    </p:spTree>
    <p:extLst>
      <p:ext uri="{BB962C8B-B14F-4D97-AF65-F5344CB8AC3E}">
        <p14:creationId xmlns:p14="http://schemas.microsoft.com/office/powerpoint/2010/main" val="27249383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5B525C-1DC5-4DEB-9F69-86880E7C32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04B2EF-F36F-4079-8793-52044DA1F2E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E1C776-561D-444C-932B-62E7508CCB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59AF39-9473-480E-AE76-5441D3851F3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3FEAE4-04EA-4F86-9D48-E0DA61B170C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39AF0C-986A-4B53-90FD-0B674F43AD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7A9F35C-6562-4577-9781-403446E55EA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A55CAA6-F8EF-4637-BDE8-523A46BD182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7DC7B1-8012-4C91-8F59-316A93C8972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CB791E-2638-46EB-B261-EF24DA884D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B50805-E42E-4BFE-885F-0CE702CD87D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CC00">
                <a:gamma/>
                <a:tint val="0"/>
                <a:invGamma/>
              </a:srgbClr>
            </a:gs>
            <a:gs pos="100000">
              <a:srgbClr val="FFCC00"/>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DF48231-DE6D-4C9C-B822-2C0AED32137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9890"/>
          <a:stretch/>
        </p:blipFill>
        <p:spPr>
          <a:xfrm>
            <a:off x="914400" y="304800"/>
            <a:ext cx="7333260" cy="6248400"/>
          </a:xfrm>
          <a:prstGeom prst="rect">
            <a:avLst/>
          </a:prstGeom>
        </p:spPr>
      </p:pic>
    </p:spTree>
    <p:extLst>
      <p:ext uri="{BB962C8B-B14F-4D97-AF65-F5344CB8AC3E}">
        <p14:creationId xmlns:p14="http://schemas.microsoft.com/office/powerpoint/2010/main" val="3279483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5257800"/>
          </a:xfrm>
        </p:spPr>
        <p:txBody>
          <a:bodyPr/>
          <a:lstStyle/>
          <a:p>
            <a:pPr marL="457200" lvl="1" indent="0">
              <a:buNone/>
            </a:pPr>
            <a:r>
              <a:rPr lang="en-US" dirty="0" smtClean="0">
                <a:latin typeface="Arial Narrow" panose="020B0606020202030204" pitchFamily="34" charset="0"/>
              </a:rPr>
              <a:t>Ask </a:t>
            </a:r>
            <a:r>
              <a:rPr lang="en-US" dirty="0">
                <a:latin typeface="Arial Narrow" panose="020B0606020202030204" pitchFamily="34" charset="0"/>
              </a:rPr>
              <a:t>yourself, "So what?" or "Why should anybody care?"</a:t>
            </a:r>
          </a:p>
          <a:p>
            <a:pPr lvl="1"/>
            <a:r>
              <a:rPr lang="en-US" dirty="0">
                <a:latin typeface="Arial Narrow" panose="020B0606020202030204" pitchFamily="34" charset="0"/>
              </a:rPr>
              <a:t>Ponder that question and answer it</a:t>
            </a:r>
          </a:p>
          <a:p>
            <a:pPr lvl="2"/>
            <a:r>
              <a:rPr lang="en-US" sz="2800" dirty="0">
                <a:latin typeface="Arial Narrow" panose="020B0606020202030204" pitchFamily="34" charset="0"/>
              </a:rPr>
              <a:t>Basically, I’m just saying that education was important to Douglass (So what?)</a:t>
            </a:r>
          </a:p>
          <a:p>
            <a:pPr lvl="2"/>
            <a:r>
              <a:rPr lang="en-US" sz="2800" dirty="0">
                <a:latin typeface="Arial Narrow" panose="020B0606020202030204" pitchFamily="34" charset="0"/>
              </a:rPr>
              <a:t>Well, it was important because it was a key to him feeling like a free and equal citizen (Why should anybody care?)</a:t>
            </a:r>
          </a:p>
          <a:p>
            <a:pPr lvl="2"/>
            <a:r>
              <a:rPr lang="en-US" sz="2800" dirty="0">
                <a:latin typeface="Arial Narrow" panose="020B0606020202030204" pitchFamily="34" charset="0"/>
              </a:rPr>
              <a:t>That’s important because plantation owners tried to keep slaves from being educated so that they could maintain control. When Douglass obtained an education, he undermined that control personally.</a:t>
            </a:r>
          </a:p>
          <a:p>
            <a:endParaRPr lang="en-US" dirty="0"/>
          </a:p>
        </p:txBody>
      </p:sp>
      <p:sp>
        <p:nvSpPr>
          <p:cNvPr id="4" name="Title 1"/>
          <p:cNvSpPr>
            <a:spLocks noGrp="1"/>
          </p:cNvSpPr>
          <p:nvPr>
            <p:ph type="title"/>
          </p:nvPr>
        </p:nvSpPr>
        <p:spPr>
          <a:xfrm>
            <a:off x="762000" y="304800"/>
            <a:ext cx="7391400" cy="1295400"/>
          </a:xfrm>
        </p:spPr>
        <p:txBody>
          <a:bodyPr/>
          <a:lstStyle/>
          <a:p>
            <a:r>
              <a:rPr lang="en-US" sz="5400" dirty="0" smtClean="0">
                <a:latin typeface="Arial Narrow" panose="020B0606020202030204" pitchFamily="34" charset="0"/>
              </a:rPr>
              <a:t>“So what?”</a:t>
            </a:r>
            <a:r>
              <a:rPr lang="en-US" sz="5400" b="1" dirty="0">
                <a:latin typeface="Arial Narrow" panose="020B0606020202030204" pitchFamily="34" charset="0"/>
              </a:rPr>
              <a:t/>
            </a:r>
            <a:br>
              <a:rPr lang="en-US" sz="5400" b="1" dirty="0">
                <a:latin typeface="Arial Narrow" panose="020B0606020202030204" pitchFamily="34" charset="0"/>
              </a:rPr>
            </a:br>
            <a:endParaRPr lang="en-US" sz="5400" dirty="0">
              <a:latin typeface="Arial Narrow" panose="020B0606020202030204" pitchFamily="34" charset="0"/>
            </a:endParaRPr>
          </a:p>
        </p:txBody>
      </p:sp>
    </p:spTree>
    <p:extLst>
      <p:ext uri="{BB962C8B-B14F-4D97-AF65-F5344CB8AC3E}">
        <p14:creationId xmlns:p14="http://schemas.microsoft.com/office/powerpoint/2010/main" val="1589130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828800"/>
          </a:xfrm>
        </p:spPr>
        <p:txBody>
          <a:bodyPr/>
          <a:lstStyle/>
          <a:p>
            <a:r>
              <a:rPr lang="en-US" sz="5400" dirty="0" smtClean="0">
                <a:latin typeface="Arial Narrow" panose="020B0606020202030204" pitchFamily="34" charset="0"/>
              </a:rPr>
              <a:t>Return to the Theme</a:t>
            </a:r>
            <a:r>
              <a:rPr lang="en-US" sz="5400" b="1" dirty="0">
                <a:latin typeface="Arial Narrow" panose="020B0606020202030204" pitchFamily="34" charset="0"/>
              </a:rPr>
              <a:t/>
            </a:r>
            <a:br>
              <a:rPr lang="en-US" sz="5400" b="1" dirty="0">
                <a:latin typeface="Arial Narrow" panose="020B0606020202030204" pitchFamily="34" charset="0"/>
              </a:rPr>
            </a:br>
            <a:endParaRPr lang="en-US" sz="5400" dirty="0">
              <a:latin typeface="Arial Narrow" panose="020B0606020202030204" pitchFamily="34" charset="0"/>
            </a:endParaRPr>
          </a:p>
        </p:txBody>
      </p:sp>
      <p:sp>
        <p:nvSpPr>
          <p:cNvPr id="3" name="Content Placeholder 2"/>
          <p:cNvSpPr>
            <a:spLocks noGrp="1"/>
          </p:cNvSpPr>
          <p:nvPr>
            <p:ph idx="1"/>
          </p:nvPr>
        </p:nvSpPr>
        <p:spPr>
          <a:xfrm>
            <a:off x="457200" y="1447800"/>
            <a:ext cx="8229600" cy="4724400"/>
          </a:xfrm>
        </p:spPr>
        <p:txBody>
          <a:bodyPr/>
          <a:lstStyle/>
          <a:p>
            <a:pPr marL="0" indent="0">
              <a:buNone/>
            </a:pPr>
            <a:endParaRPr lang="en-US" sz="1200" dirty="0"/>
          </a:p>
          <a:p>
            <a:r>
              <a:rPr lang="en-US" dirty="0">
                <a:latin typeface="Arial Narrow" panose="020B0606020202030204" pitchFamily="34" charset="0"/>
              </a:rPr>
              <a:t>Return to the theme or themes in the introduction</a:t>
            </a:r>
          </a:p>
          <a:p>
            <a:pPr lvl="1"/>
            <a:r>
              <a:rPr lang="en-US" sz="3200" dirty="0">
                <a:latin typeface="Arial Narrow" panose="020B0606020202030204" pitchFamily="34" charset="0"/>
              </a:rPr>
              <a:t>This brings the reader full circle</a:t>
            </a:r>
          </a:p>
          <a:p>
            <a:pPr lvl="1"/>
            <a:r>
              <a:rPr lang="en-US" sz="3200" dirty="0">
                <a:latin typeface="Arial Narrow" panose="020B0606020202030204" pitchFamily="34" charset="0"/>
              </a:rPr>
              <a:t>If you begin by describing a scenario, you can end with the same scenario as proof that your essay is helpful in creating a new understanding</a:t>
            </a:r>
          </a:p>
          <a:p>
            <a:pPr lvl="1"/>
            <a:r>
              <a:rPr lang="en-US" sz="3200" dirty="0">
                <a:latin typeface="Arial Narrow" panose="020B0606020202030204" pitchFamily="34" charset="0"/>
              </a:rPr>
              <a:t>Refer to the introductory paragraph by using key words, or parallel concepts and images that you also used in the introduction</a:t>
            </a:r>
          </a:p>
          <a:p>
            <a:endParaRPr lang="en-US" sz="1200" dirty="0"/>
          </a:p>
        </p:txBody>
      </p:sp>
    </p:spTree>
    <p:extLst>
      <p:ext uri="{BB962C8B-B14F-4D97-AF65-F5344CB8AC3E}">
        <p14:creationId xmlns:p14="http://schemas.microsoft.com/office/powerpoint/2010/main" val="933705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rial Narrow" panose="020B0606020202030204" pitchFamily="34" charset="0"/>
              </a:rPr>
              <a:t>Call to action</a:t>
            </a:r>
            <a:endParaRPr lang="en-US" sz="5400" dirty="0">
              <a:latin typeface="Arial Narrow" panose="020B0606020202030204" pitchFamily="34" charset="0"/>
            </a:endParaRPr>
          </a:p>
        </p:txBody>
      </p:sp>
      <p:sp>
        <p:nvSpPr>
          <p:cNvPr id="3" name="Content Placeholder 2"/>
          <p:cNvSpPr>
            <a:spLocks noGrp="1"/>
          </p:cNvSpPr>
          <p:nvPr>
            <p:ph idx="1"/>
          </p:nvPr>
        </p:nvSpPr>
        <p:spPr>
          <a:xfrm>
            <a:off x="457200" y="1600200"/>
            <a:ext cx="8229600" cy="5029200"/>
          </a:xfrm>
        </p:spPr>
        <p:txBody>
          <a:bodyPr/>
          <a:lstStyle/>
          <a:p>
            <a:pPr marL="0" indent="0">
              <a:buNone/>
            </a:pPr>
            <a:r>
              <a:rPr lang="en-US" dirty="0">
                <a:latin typeface="Arial Narrow" panose="020B0606020202030204" pitchFamily="34" charset="0"/>
              </a:rPr>
              <a:t>Though serving on a jury is not only a civic responsibility but also an interesting experience, many people still view jury duty as a chore that interrupts their jobs and the routine of their daily lives. However, juries are part of America's attempt to be a free and just society. Thus, jury duty challenges us to be interested and responsible citizens.</a:t>
            </a:r>
          </a:p>
        </p:txBody>
      </p:sp>
    </p:spTree>
    <p:extLst>
      <p:ext uri="{BB962C8B-B14F-4D97-AF65-F5344CB8AC3E}">
        <p14:creationId xmlns:p14="http://schemas.microsoft.com/office/powerpoint/2010/main" val="2616588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5400" dirty="0">
                <a:latin typeface="Arial Narrow" panose="020B0606020202030204" pitchFamily="34" charset="0"/>
              </a:rPr>
              <a:t>Sum it </a:t>
            </a:r>
            <a:r>
              <a:rPr lang="en-US" sz="5400" dirty="0" smtClean="0">
                <a:latin typeface="Arial Narrow" panose="020B0606020202030204" pitchFamily="34" charset="0"/>
              </a:rPr>
              <a:t>up!</a:t>
            </a:r>
            <a:endParaRPr lang="en-US" sz="5400" dirty="0">
              <a:latin typeface="Arial Narrow" panose="020B0606020202030204" pitchFamily="34" charset="0"/>
            </a:endParaRPr>
          </a:p>
        </p:txBody>
      </p:sp>
      <p:sp>
        <p:nvSpPr>
          <p:cNvPr id="43011" name="Rectangle 3"/>
          <p:cNvSpPr>
            <a:spLocks noGrp="1" noChangeArrowheads="1"/>
          </p:cNvSpPr>
          <p:nvPr>
            <p:ph type="body" idx="1"/>
          </p:nvPr>
        </p:nvSpPr>
        <p:spPr>
          <a:xfrm>
            <a:off x="457200" y="1524000"/>
            <a:ext cx="8153400" cy="5638800"/>
          </a:xfrm>
        </p:spPr>
        <p:txBody>
          <a:bodyPr/>
          <a:lstStyle/>
          <a:p>
            <a:pPr>
              <a:lnSpc>
                <a:spcPct val="90000"/>
              </a:lnSpc>
              <a:buFontTx/>
              <a:buNone/>
            </a:pPr>
            <a:r>
              <a:rPr lang="en-US" dirty="0"/>
              <a:t>		</a:t>
            </a:r>
            <a:r>
              <a:rPr lang="en-US" dirty="0">
                <a:latin typeface="Arial Narrow" panose="020B0606020202030204" pitchFamily="34" charset="0"/>
              </a:rPr>
              <a:t>As you can see, school uniforms are bad for several reasons. They lower a student’s self-esteem, they promote mindless conformity, and they create the shallow illusion that everything is ok because everyone is in ties and dresses. Schools should be preparing people for the real world where even your boss might be wearing a t-shirt. Let’s stop judging books by their covers and start teaching the things that really matter.  </a:t>
            </a:r>
          </a:p>
          <a:p>
            <a:pPr>
              <a:lnSpc>
                <a:spcPct val="90000"/>
              </a:lnSpc>
              <a:buFontTx/>
              <a:buNone/>
            </a:pPr>
            <a:r>
              <a:rPr lang="en-US"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5400" dirty="0">
                <a:latin typeface="Arial Narrow" panose="020B0606020202030204" pitchFamily="34" charset="0"/>
              </a:rPr>
              <a:t>End with an </a:t>
            </a:r>
            <a:r>
              <a:rPr lang="en-US" sz="5400" dirty="0" smtClean="0">
                <a:latin typeface="Arial Narrow" panose="020B0606020202030204" pitchFamily="34" charset="0"/>
              </a:rPr>
              <a:t>Image</a:t>
            </a:r>
            <a:endParaRPr lang="en-US" sz="5400" dirty="0">
              <a:latin typeface="Arial Narrow" panose="020B0606020202030204" pitchFamily="34" charset="0"/>
            </a:endParaRPr>
          </a:p>
        </p:txBody>
      </p:sp>
      <p:sp>
        <p:nvSpPr>
          <p:cNvPr id="34819" name="Rectangle 3"/>
          <p:cNvSpPr>
            <a:spLocks noGrp="1" noChangeArrowheads="1"/>
          </p:cNvSpPr>
          <p:nvPr>
            <p:ph type="body" idx="1"/>
          </p:nvPr>
        </p:nvSpPr>
        <p:spPr>
          <a:xfrm>
            <a:off x="457200" y="1524000"/>
            <a:ext cx="8153400" cy="5638800"/>
          </a:xfrm>
        </p:spPr>
        <p:txBody>
          <a:bodyPr/>
          <a:lstStyle/>
          <a:p>
            <a:pPr>
              <a:buFontTx/>
              <a:buNone/>
            </a:pPr>
            <a:r>
              <a:rPr lang="en-US" dirty="0"/>
              <a:t>		</a:t>
            </a:r>
            <a:r>
              <a:rPr lang="en-US" dirty="0">
                <a:latin typeface="Arial Narrow" panose="020B0606020202030204" pitchFamily="34" charset="0"/>
              </a:rPr>
              <a:t>So, Ms. Patrick, imagine our school if we work together to save our Media Center: Mrs. Turner warmly greets students as they enter into this wonderful place where books invite them to cozy up and read. Teachers smile as they see their students discover the joy of reading, and you, Ms. Patrick, meet the grateful eyes of kids who have a bright future—all because you decided to save their beloved Media Center. </a:t>
            </a:r>
          </a:p>
          <a:p>
            <a:pPr>
              <a:buFontTx/>
              <a:buNone/>
            </a:pPr>
            <a:r>
              <a:rPr lang="en-US"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5400" dirty="0">
                <a:latin typeface="Arial Narrow" panose="020B0606020202030204" pitchFamily="34" charset="0"/>
              </a:rPr>
              <a:t>Pose more questions</a:t>
            </a:r>
          </a:p>
        </p:txBody>
      </p:sp>
      <p:sp>
        <p:nvSpPr>
          <p:cNvPr id="44035" name="Rectangle 3"/>
          <p:cNvSpPr>
            <a:spLocks noGrp="1" noChangeArrowheads="1"/>
          </p:cNvSpPr>
          <p:nvPr>
            <p:ph type="body" idx="1"/>
          </p:nvPr>
        </p:nvSpPr>
        <p:spPr>
          <a:xfrm>
            <a:off x="457200" y="1524000"/>
            <a:ext cx="8153400" cy="5638800"/>
          </a:xfrm>
        </p:spPr>
        <p:txBody>
          <a:bodyPr/>
          <a:lstStyle/>
          <a:p>
            <a:pPr>
              <a:buFontTx/>
              <a:buNone/>
            </a:pPr>
            <a:r>
              <a:rPr lang="en-US" dirty="0">
                <a:latin typeface="Arial Narrow" panose="020B0606020202030204" pitchFamily="34" charset="0"/>
              </a:rPr>
              <a:t>	Campaign advertisements should help us understand the candidate's qualifications and positions on the issues. Instead, most tell us what a liar or cheat the opposing candidate is, while they present general images of </a:t>
            </a:r>
            <a:r>
              <a:rPr lang="en-US" i="1" dirty="0">
                <a:latin typeface="Arial Narrow" panose="020B0606020202030204" pitchFamily="34" charset="0"/>
              </a:rPr>
              <a:t>their</a:t>
            </a:r>
            <a:r>
              <a:rPr lang="en-US" dirty="0">
                <a:latin typeface="Arial Narrow" panose="020B0606020202030204" pitchFamily="34" charset="0"/>
              </a:rPr>
              <a:t> candidate as an all-American, God-fearing family man. Do such advertisements contribute to creating an informed electorate or a people who choose political leaders the same way they choose soft drinks and soap?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5400" dirty="0">
                <a:latin typeface="Arial Narrow" panose="020B0606020202030204" pitchFamily="34" charset="0"/>
              </a:rPr>
              <a:t>Look to the future</a:t>
            </a:r>
          </a:p>
        </p:txBody>
      </p:sp>
      <p:sp>
        <p:nvSpPr>
          <p:cNvPr id="48131" name="Rectangle 3"/>
          <p:cNvSpPr>
            <a:spLocks noGrp="1" noChangeArrowheads="1"/>
          </p:cNvSpPr>
          <p:nvPr>
            <p:ph type="body" idx="1"/>
          </p:nvPr>
        </p:nvSpPr>
        <p:spPr>
          <a:xfrm>
            <a:off x="457200" y="1524000"/>
            <a:ext cx="8153400" cy="5638800"/>
          </a:xfrm>
        </p:spPr>
        <p:txBody>
          <a:bodyPr/>
          <a:lstStyle/>
          <a:p>
            <a:pPr>
              <a:buFontTx/>
              <a:buNone/>
            </a:pPr>
            <a:r>
              <a:rPr lang="en-US" dirty="0">
                <a:latin typeface="Arial Narrow" panose="020B0606020202030204" pitchFamily="34" charset="0"/>
              </a:rPr>
              <a:t>		Without well-qualified teachers, schools are little more than buildings and equipment. If higher-paying careers continue to attract the best and the brightest students, there will not only be a shortage of teachers, but the teachers available may not have the best qualifications. Our youth will suffer. And when youth suffers, the future suffers.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319"/>
            <a:ext cx="8229600" cy="1143000"/>
          </a:xfrm>
        </p:spPr>
        <p:txBody>
          <a:bodyPr/>
          <a:lstStyle/>
          <a:p>
            <a:r>
              <a:rPr lang="en-US" sz="5400" dirty="0" smtClean="0">
                <a:latin typeface="Arial Narrow" panose="020B0606020202030204" pitchFamily="34" charset="0"/>
              </a:rPr>
              <a:t>Activity</a:t>
            </a:r>
            <a:endParaRPr lang="en-US" sz="5400" dirty="0">
              <a:latin typeface="Arial Narrow" panose="020B0606020202030204" pitchFamily="34" charset="0"/>
            </a:endParaRPr>
          </a:p>
        </p:txBody>
      </p:sp>
      <p:sp>
        <p:nvSpPr>
          <p:cNvPr id="3" name="Content Placeholder 2"/>
          <p:cNvSpPr>
            <a:spLocks noGrp="1"/>
          </p:cNvSpPr>
          <p:nvPr>
            <p:ph idx="1"/>
          </p:nvPr>
        </p:nvSpPr>
        <p:spPr>
          <a:xfrm>
            <a:off x="457200" y="1257731"/>
            <a:ext cx="8229600" cy="4525963"/>
          </a:xfrm>
        </p:spPr>
        <p:txBody>
          <a:bodyPr/>
          <a:lstStyle/>
          <a:p>
            <a:r>
              <a:rPr lang="en-US" dirty="0" smtClean="0">
                <a:latin typeface="Arial Narrow" panose="020B0606020202030204" pitchFamily="34" charset="0"/>
              </a:rPr>
              <a:t>Pick a method appropriate for your paper </a:t>
            </a:r>
          </a:p>
          <a:p>
            <a:r>
              <a:rPr lang="en-US" dirty="0" smtClean="0">
                <a:latin typeface="Arial Narrow" panose="020B0606020202030204" pitchFamily="34" charset="0"/>
              </a:rPr>
              <a:t>Write a concluding paragraph</a:t>
            </a:r>
          </a:p>
          <a:p>
            <a:r>
              <a:rPr lang="en-US" dirty="0" smtClean="0">
                <a:latin typeface="Arial Narrow" panose="020B0606020202030204" pitchFamily="34" charset="0"/>
              </a:rPr>
              <a:t>Pair &amp; Share with your partner</a:t>
            </a:r>
          </a:p>
          <a:p>
            <a:r>
              <a:rPr lang="en-US" dirty="0" smtClean="0">
                <a:latin typeface="Arial Narrow" panose="020B0606020202030204" pitchFamily="34" charset="0"/>
              </a:rPr>
              <a:t>Peer Review using </a:t>
            </a:r>
            <a:r>
              <a:rPr lang="en-US" dirty="0" smtClean="0">
                <a:latin typeface="Arial Narrow" panose="020B0606020202030204" pitchFamily="34" charset="0"/>
              </a:rPr>
              <a:t>feedback (A, B, C)</a:t>
            </a:r>
          </a:p>
          <a:p>
            <a:r>
              <a:rPr lang="en-US" dirty="0" smtClean="0">
                <a:latin typeface="Arial Narrow" panose="020B0606020202030204" pitchFamily="34" charset="0"/>
              </a:rPr>
              <a:t>Use separate sheet of paper.  Partners sign your name!</a:t>
            </a:r>
          </a:p>
          <a:p>
            <a:r>
              <a:rPr lang="en-US" dirty="0" smtClean="0">
                <a:latin typeface="Arial Narrow" panose="020B0606020202030204" pitchFamily="34" charset="0"/>
              </a:rPr>
              <a:t>Concluding paragraph = 20 pts</a:t>
            </a:r>
          </a:p>
          <a:p>
            <a:r>
              <a:rPr lang="en-US" dirty="0" smtClean="0">
                <a:latin typeface="Arial Narrow" panose="020B0606020202030204" pitchFamily="34" charset="0"/>
              </a:rPr>
              <a:t>Peer Review = 5 pts</a:t>
            </a:r>
            <a:endParaRPr lang="en-US" dirty="0">
              <a:latin typeface="Arial Narrow" panose="020B0606020202030204" pitchFamily="34" charset="0"/>
            </a:endParaRPr>
          </a:p>
        </p:txBody>
      </p:sp>
      <p:sp>
        <p:nvSpPr>
          <p:cNvPr id="4" name="Rectangle 3"/>
          <p:cNvSpPr/>
          <p:nvPr/>
        </p:nvSpPr>
        <p:spPr>
          <a:xfrm rot="20863502">
            <a:off x="3626770" y="5004141"/>
            <a:ext cx="6334855" cy="1107996"/>
          </a:xfrm>
          <a:prstGeom prst="rect">
            <a:avLst/>
          </a:prstGeom>
          <a:noFill/>
        </p:spPr>
        <p:txBody>
          <a:bodyPr wrap="square" lIns="91440" tIns="45720" rIns="91440" bIns="45720">
            <a:spAutoFit/>
          </a:bodyPr>
          <a:lstStyle/>
          <a:p>
            <a:pPr algn="ctr"/>
            <a:r>
              <a:rPr lang="en-US" sz="6600" b="1" cap="none" spc="0" dirty="0" smtClean="0">
                <a:ln w="6600">
                  <a:solidFill>
                    <a:schemeClr val="accent2"/>
                  </a:solidFill>
                  <a:prstDash val="solid"/>
                </a:ln>
                <a:solidFill>
                  <a:srgbClr val="FFFFFF"/>
                </a:solidFill>
                <a:effectLst>
                  <a:outerShdw dist="38100" dir="2700000" algn="tl" rotWithShape="0">
                    <a:schemeClr val="accent2"/>
                  </a:outerShdw>
                </a:effectLst>
              </a:rPr>
              <a:t>Exit Pass</a:t>
            </a:r>
            <a:endParaRPr lang="en-US" sz="6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485125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latin typeface="BRADDON" pitchFamily="2" charset="0"/>
              </a:rPr>
              <a:t>Conclusions: How NOT to drop your reader off a cliff!</a:t>
            </a:r>
          </a:p>
        </p:txBody>
      </p:sp>
      <p:sp>
        <p:nvSpPr>
          <p:cNvPr id="9219" name="Rectangle 3"/>
          <p:cNvSpPr>
            <a:spLocks noGrp="1" noChangeArrowheads="1"/>
          </p:cNvSpPr>
          <p:nvPr>
            <p:ph type="body" idx="1"/>
          </p:nvPr>
        </p:nvSpPr>
        <p:spPr>
          <a:xfrm>
            <a:off x="3048000" y="5486400"/>
            <a:ext cx="4648200" cy="4525963"/>
          </a:xfrm>
        </p:spPr>
        <p:txBody>
          <a:bodyPr/>
          <a:lstStyle/>
          <a:p>
            <a:pPr>
              <a:buFontTx/>
              <a:buNone/>
            </a:pPr>
            <a:r>
              <a:rPr lang="en-US">
                <a:latin typeface="BRADDON" pitchFamily="2" charset="0"/>
              </a:rPr>
              <a:t>Writer’s Workshop</a:t>
            </a:r>
          </a:p>
          <a:p>
            <a:pPr>
              <a:buFontTx/>
              <a:buNone/>
            </a:pPr>
            <a:endParaRPr lang="en-US">
              <a:latin typeface="BRADDON" pitchFamily="2" charset="0"/>
            </a:endParaRPr>
          </a:p>
          <a:p>
            <a:pPr>
              <a:buFontTx/>
              <a:buNone/>
            </a:pPr>
            <a:endParaRPr lang="en-US"/>
          </a:p>
          <a:p>
            <a:pPr>
              <a:buFontTx/>
              <a:buNone/>
            </a:pPr>
            <a:endParaRPr lang="en-US"/>
          </a:p>
        </p:txBody>
      </p:sp>
      <p:pic>
        <p:nvPicPr>
          <p:cNvPr id="9260" name="Picture 44" descr="cliff-for-blog"/>
          <p:cNvPicPr>
            <a:picLocks noChangeAspect="1" noChangeArrowheads="1"/>
          </p:cNvPicPr>
          <p:nvPr/>
        </p:nvPicPr>
        <p:blipFill>
          <a:blip r:embed="rId2" cstate="print"/>
          <a:srcRect/>
          <a:stretch>
            <a:fillRect/>
          </a:stretch>
        </p:blipFill>
        <p:spPr bwMode="auto">
          <a:xfrm>
            <a:off x="2190750" y="1643063"/>
            <a:ext cx="4762500" cy="35718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74638"/>
            <a:ext cx="8991600" cy="1143000"/>
          </a:xfrm>
        </p:spPr>
        <p:txBody>
          <a:bodyPr/>
          <a:lstStyle/>
          <a:p>
            <a:r>
              <a:rPr lang="en-US" sz="5400" dirty="0" smtClean="0">
                <a:latin typeface="Arial Narrow" panose="020B0606020202030204" pitchFamily="34" charset="0"/>
              </a:rPr>
              <a:t>Q:  Why is a conclusion important?</a:t>
            </a:r>
            <a:endParaRPr lang="en-US" sz="5400" dirty="0">
              <a:latin typeface="Arial Narrow" panose="020B0606020202030204" pitchFamily="34" charset="0"/>
            </a:endParaRPr>
          </a:p>
        </p:txBody>
      </p:sp>
      <p:sp>
        <p:nvSpPr>
          <p:cNvPr id="33795" name="Rectangle 3"/>
          <p:cNvSpPr>
            <a:spLocks noGrp="1" noChangeArrowheads="1"/>
          </p:cNvSpPr>
          <p:nvPr>
            <p:ph type="body" idx="1"/>
          </p:nvPr>
        </p:nvSpPr>
        <p:spPr>
          <a:xfrm>
            <a:off x="457200" y="1524000"/>
            <a:ext cx="8077200" cy="5334000"/>
          </a:xfrm>
        </p:spPr>
        <p:txBody>
          <a:bodyPr/>
          <a:lstStyle/>
          <a:p>
            <a:pPr>
              <a:lnSpc>
                <a:spcPct val="90000"/>
              </a:lnSpc>
              <a:buFontTx/>
              <a:buNone/>
            </a:pPr>
            <a:endParaRPr lang="en-US" sz="2800" dirty="0">
              <a:latin typeface="BRADDON" pitchFamily="2" charset="0"/>
            </a:endParaRPr>
          </a:p>
          <a:p>
            <a:pPr>
              <a:lnSpc>
                <a:spcPct val="90000"/>
              </a:lnSpc>
              <a:buFontTx/>
              <a:buNone/>
            </a:pPr>
            <a:r>
              <a:rPr lang="en-US" dirty="0" smtClean="0">
                <a:latin typeface="Arial Narrow" panose="020B0606020202030204" pitchFamily="34" charset="0"/>
              </a:rPr>
              <a:t>A</a:t>
            </a:r>
            <a:r>
              <a:rPr lang="en-US" dirty="0">
                <a:latin typeface="Arial Narrow" panose="020B0606020202030204" pitchFamily="34" charset="0"/>
              </a:rPr>
              <a:t>: It’s the last thing your reader sees, </a:t>
            </a:r>
            <a:endParaRPr lang="en-US" dirty="0" smtClean="0">
              <a:latin typeface="Arial Narrow" panose="020B0606020202030204" pitchFamily="34" charset="0"/>
            </a:endParaRPr>
          </a:p>
          <a:p>
            <a:pPr>
              <a:lnSpc>
                <a:spcPct val="90000"/>
              </a:lnSpc>
              <a:buFontTx/>
              <a:buNone/>
            </a:pPr>
            <a:r>
              <a:rPr lang="en-US" dirty="0" smtClean="0">
                <a:latin typeface="Arial Narrow" panose="020B0606020202030204" pitchFamily="34" charset="0"/>
              </a:rPr>
              <a:t>and </a:t>
            </a:r>
            <a:r>
              <a:rPr lang="en-US" dirty="0">
                <a:latin typeface="Arial Narrow" panose="020B0606020202030204" pitchFamily="34" charset="0"/>
              </a:rPr>
              <a:t>is therefore what your reader </a:t>
            </a:r>
            <a:endParaRPr lang="en-US" dirty="0" smtClean="0">
              <a:latin typeface="Arial Narrow" panose="020B0606020202030204" pitchFamily="34" charset="0"/>
            </a:endParaRPr>
          </a:p>
          <a:p>
            <a:pPr>
              <a:lnSpc>
                <a:spcPct val="90000"/>
              </a:lnSpc>
              <a:buFontTx/>
              <a:buNone/>
            </a:pPr>
            <a:r>
              <a:rPr lang="en-US" dirty="0">
                <a:latin typeface="Arial Narrow" panose="020B0606020202030204" pitchFamily="34" charset="0"/>
              </a:rPr>
              <a:t>w</a:t>
            </a:r>
            <a:r>
              <a:rPr lang="en-US" dirty="0" smtClean="0">
                <a:latin typeface="Arial Narrow" panose="020B0606020202030204" pitchFamily="34" charset="0"/>
              </a:rPr>
              <a:t>ill </a:t>
            </a:r>
            <a:r>
              <a:rPr lang="en-US" u="sng" dirty="0" smtClean="0">
                <a:latin typeface="Arial Narrow" panose="020B0606020202030204" pitchFamily="34" charset="0"/>
              </a:rPr>
              <a:t>remember</a:t>
            </a:r>
            <a:r>
              <a:rPr lang="en-US" dirty="0" smtClean="0">
                <a:latin typeface="Arial Narrow" panose="020B0606020202030204" pitchFamily="34" charset="0"/>
              </a:rPr>
              <a:t>.</a:t>
            </a:r>
            <a:endParaRPr lang="en-US" dirty="0">
              <a:latin typeface="Arial Narrow" panose="020B0606020202030204" pitchFamily="34" charset="0"/>
            </a:endParaRPr>
          </a:p>
          <a:p>
            <a:pPr>
              <a:lnSpc>
                <a:spcPct val="90000"/>
              </a:lnSpc>
              <a:buFontTx/>
              <a:buNone/>
            </a:pPr>
            <a:endParaRPr lang="en-US" sz="2800" dirty="0" smtClean="0">
              <a:latin typeface="BRADDON" pitchFamily="2" charset="0"/>
            </a:endParaRPr>
          </a:p>
          <a:p>
            <a:pPr>
              <a:lnSpc>
                <a:spcPct val="90000"/>
              </a:lnSpc>
              <a:buFontTx/>
              <a:buNone/>
            </a:pPr>
            <a:r>
              <a:rPr lang="en-US" sz="4800" dirty="0" smtClean="0">
                <a:latin typeface="BRADDON" pitchFamily="2" charset="0"/>
              </a:rPr>
              <a:t>So, leave an impression!</a:t>
            </a:r>
            <a:endParaRPr lang="en-US" sz="4800" dirty="0">
              <a:latin typeface="BRADDO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8831" y="2667000"/>
            <a:ext cx="1853184" cy="39928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5400" dirty="0">
                <a:latin typeface="Arial Narrow" panose="020B0606020202030204" pitchFamily="34" charset="0"/>
              </a:rPr>
              <a:t>A conclusion should:</a:t>
            </a:r>
          </a:p>
        </p:txBody>
      </p:sp>
      <p:sp>
        <p:nvSpPr>
          <p:cNvPr id="46083" name="Rectangle 3"/>
          <p:cNvSpPr>
            <a:spLocks noGrp="1" noChangeArrowheads="1"/>
          </p:cNvSpPr>
          <p:nvPr>
            <p:ph type="body" idx="1"/>
          </p:nvPr>
        </p:nvSpPr>
        <p:spPr>
          <a:xfrm>
            <a:off x="457200" y="1524000"/>
            <a:ext cx="4495800" cy="5638800"/>
          </a:xfrm>
        </p:spPr>
        <p:txBody>
          <a:bodyPr/>
          <a:lstStyle/>
          <a:p>
            <a:r>
              <a:rPr lang="en-US" dirty="0" smtClean="0">
                <a:latin typeface="Arial Narrow" panose="020B0606020202030204" pitchFamily="34" charset="0"/>
              </a:rPr>
              <a:t>stress the importance of the thesis statement </a:t>
            </a:r>
          </a:p>
          <a:p>
            <a:pPr marL="0" indent="0">
              <a:buNone/>
            </a:pPr>
            <a:endParaRPr lang="en-US" dirty="0" smtClean="0">
              <a:latin typeface="Arial Narrow" panose="020B0606020202030204" pitchFamily="34" charset="0"/>
            </a:endParaRPr>
          </a:p>
          <a:p>
            <a:r>
              <a:rPr lang="en-US" dirty="0" smtClean="0">
                <a:latin typeface="Arial Narrow" panose="020B0606020202030204" pitchFamily="34" charset="0"/>
              </a:rPr>
              <a:t>Summarize </a:t>
            </a:r>
            <a:r>
              <a:rPr lang="en-US" dirty="0" smtClean="0">
                <a:latin typeface="Arial Narrow" panose="020B0606020202030204" pitchFamily="34" charset="0"/>
              </a:rPr>
              <a:t>the sub-points </a:t>
            </a:r>
            <a:endParaRPr lang="en-US" dirty="0" smtClean="0">
              <a:latin typeface="Arial Narrow" panose="020B0606020202030204" pitchFamily="34" charset="0"/>
            </a:endParaRPr>
          </a:p>
          <a:p>
            <a:pPr marL="0" indent="0">
              <a:buNone/>
            </a:pPr>
            <a:endParaRPr lang="en-US" dirty="0">
              <a:latin typeface="Arial Narrow" panose="020B0606020202030204" pitchFamily="34" charset="0"/>
            </a:endParaRPr>
          </a:p>
          <a:p>
            <a:r>
              <a:rPr lang="en-US" dirty="0">
                <a:latin typeface="Arial Narrow" panose="020B0606020202030204" pitchFamily="34" charset="0"/>
              </a:rPr>
              <a:t>leave a final impression on the reader </a:t>
            </a:r>
          </a:p>
          <a:p>
            <a:pPr>
              <a:buFontTx/>
              <a:buNone/>
            </a:pPr>
            <a:r>
              <a:rPr lang="en-US" dirty="0"/>
              <a:t>	</a:t>
            </a:r>
          </a:p>
        </p:txBody>
      </p:sp>
      <p:pic>
        <p:nvPicPr>
          <p:cNvPr id="46085"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31856" y="1417638"/>
            <a:ext cx="3754944" cy="378614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rial Narrow" panose="020B0606020202030204" pitchFamily="34" charset="0"/>
              </a:rPr>
              <a:t>Sample Conclusion</a:t>
            </a:r>
            <a:endParaRPr lang="en-US" sz="5400" dirty="0">
              <a:latin typeface="Arial Narrow" panose="020B060602020203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Narrow" panose="020B0606020202030204" pitchFamily="34" charset="0"/>
              </a:rPr>
              <a:t>Getting </a:t>
            </a:r>
            <a:r>
              <a:rPr lang="en-US" dirty="0">
                <a:latin typeface="Arial Narrow" panose="020B0606020202030204" pitchFamily="34" charset="0"/>
              </a:rPr>
              <a:t>a better job is a goal that I would really like to accomplish in the next few years. Finishing school will take me a long way to meeting this goal. To meet my goal, I will also prepare my résumé and search for jobs. My goal may not be an easy one to achieve, but things that are worth doing are often not easy.</a:t>
            </a:r>
          </a:p>
          <a:p>
            <a:pPr marL="0" indent="0">
              <a:buNone/>
            </a:pPr>
            <a:r>
              <a:rPr lang="en-US" dirty="0"/>
              <a:t/>
            </a:r>
            <a:br>
              <a:rPr lang="en-US" dirty="0"/>
            </a:br>
            <a:endParaRPr lang="en-US" dirty="0"/>
          </a:p>
        </p:txBody>
      </p:sp>
    </p:spTree>
    <p:extLst>
      <p:ext uri="{BB962C8B-B14F-4D97-AF65-F5344CB8AC3E}">
        <p14:creationId xmlns:p14="http://schemas.microsoft.com/office/powerpoint/2010/main" val="340036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rial Narrow" panose="020B0606020202030204" pitchFamily="34" charset="0"/>
              </a:rPr>
              <a:t>Sample Conclusion</a:t>
            </a:r>
            <a:endParaRPr lang="en-US" sz="5400" dirty="0">
              <a:latin typeface="Arial Narrow" panose="020B0606020202030204" pitchFamily="34" charset="0"/>
            </a:endParaRPr>
          </a:p>
        </p:txBody>
      </p:sp>
      <p:sp>
        <p:nvSpPr>
          <p:cNvPr id="3" name="Content Placeholder 2"/>
          <p:cNvSpPr>
            <a:spLocks noGrp="1"/>
          </p:cNvSpPr>
          <p:nvPr>
            <p:ph idx="1"/>
          </p:nvPr>
        </p:nvSpPr>
        <p:spPr>
          <a:xfrm>
            <a:off x="1676400" y="1600200"/>
            <a:ext cx="7315200" cy="4876800"/>
          </a:xfrm>
        </p:spPr>
        <p:txBody>
          <a:bodyPr/>
          <a:lstStyle/>
          <a:p>
            <a:pPr marL="0" indent="0">
              <a:buNone/>
            </a:pPr>
            <a:r>
              <a:rPr lang="en-US" dirty="0" smtClean="0">
                <a:solidFill>
                  <a:srgbClr val="00B0F0"/>
                </a:solidFill>
                <a:latin typeface="Arial Narrow" panose="020B0606020202030204" pitchFamily="34" charset="0"/>
              </a:rPr>
              <a:t>Getting </a:t>
            </a:r>
            <a:r>
              <a:rPr lang="en-US" dirty="0">
                <a:solidFill>
                  <a:srgbClr val="00B0F0"/>
                </a:solidFill>
                <a:latin typeface="Arial Narrow" panose="020B0606020202030204" pitchFamily="34" charset="0"/>
              </a:rPr>
              <a:t>a better job is a goal that I would really like to accomplish in the next few years. </a:t>
            </a:r>
            <a:endParaRPr lang="en-US" dirty="0" smtClean="0">
              <a:solidFill>
                <a:srgbClr val="00B0F0"/>
              </a:solidFill>
              <a:latin typeface="Arial Narrow" panose="020B0606020202030204" pitchFamily="34" charset="0"/>
            </a:endParaRPr>
          </a:p>
          <a:p>
            <a:pPr marL="0" indent="0">
              <a:buNone/>
            </a:pPr>
            <a:endParaRPr lang="en-US" dirty="0" smtClean="0">
              <a:latin typeface="Arial Narrow" panose="020B0606020202030204" pitchFamily="34" charset="0"/>
            </a:endParaRPr>
          </a:p>
          <a:p>
            <a:pPr marL="0" indent="0">
              <a:buNone/>
            </a:pPr>
            <a:r>
              <a:rPr lang="en-US" dirty="0" smtClean="0">
                <a:solidFill>
                  <a:srgbClr val="C00000"/>
                </a:solidFill>
                <a:latin typeface="Arial Narrow" panose="020B0606020202030204" pitchFamily="34" charset="0"/>
              </a:rPr>
              <a:t>Finishing </a:t>
            </a:r>
            <a:r>
              <a:rPr lang="en-US" dirty="0">
                <a:solidFill>
                  <a:srgbClr val="C00000"/>
                </a:solidFill>
                <a:latin typeface="Arial Narrow" panose="020B0606020202030204" pitchFamily="34" charset="0"/>
              </a:rPr>
              <a:t>school will take me a long way to meeting this goal. To meet my goal, I will also prepare my résumé and search for jobs. </a:t>
            </a:r>
            <a:endParaRPr lang="en-US" dirty="0">
              <a:latin typeface="Arial Narrow" panose="020B0606020202030204" pitchFamily="34" charset="0"/>
            </a:endParaRPr>
          </a:p>
          <a:p>
            <a:pPr marL="0" indent="0">
              <a:buNone/>
            </a:pPr>
            <a:endParaRPr lang="en-US" dirty="0" smtClean="0">
              <a:solidFill>
                <a:srgbClr val="990099"/>
              </a:solidFill>
              <a:latin typeface="Arial Narrow" panose="020B0606020202030204" pitchFamily="34" charset="0"/>
            </a:endParaRPr>
          </a:p>
          <a:p>
            <a:pPr marL="0" indent="0">
              <a:buNone/>
            </a:pPr>
            <a:r>
              <a:rPr lang="en-US" dirty="0" smtClean="0">
                <a:solidFill>
                  <a:srgbClr val="990099"/>
                </a:solidFill>
                <a:latin typeface="Arial Narrow" panose="020B0606020202030204" pitchFamily="34" charset="0"/>
              </a:rPr>
              <a:t>My </a:t>
            </a:r>
            <a:r>
              <a:rPr lang="en-US" dirty="0">
                <a:solidFill>
                  <a:srgbClr val="990099"/>
                </a:solidFill>
                <a:latin typeface="Arial Narrow" panose="020B0606020202030204" pitchFamily="34" charset="0"/>
              </a:rPr>
              <a:t>goal may not be an easy one to achieve, but things that are worth doing are often not easy</a:t>
            </a:r>
            <a:r>
              <a:rPr lang="en-US" dirty="0" smtClean="0">
                <a:solidFill>
                  <a:srgbClr val="990099"/>
                </a:solidFill>
                <a:latin typeface="Arial Narrow" panose="020B0606020202030204" pitchFamily="34" charset="0"/>
              </a:rPr>
              <a:t>. </a:t>
            </a:r>
            <a:r>
              <a:rPr lang="en-US" dirty="0"/>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143000"/>
            <a:ext cx="1524000" cy="1524000"/>
          </a:xfrm>
          <a:prstGeom prst="rect">
            <a:avLst/>
          </a:prstGeom>
        </p:spPr>
      </p:pic>
      <p:pic>
        <p:nvPicPr>
          <p:cNvPr id="5" name="Picture 4"/>
          <p:cNvPicPr>
            <a:picLocks noChangeAspect="1"/>
          </p:cNvPicPr>
          <p:nvPr/>
        </p:nvPicPr>
        <p:blipFill>
          <a:blip r:embed="rId3"/>
          <a:stretch>
            <a:fillRect/>
          </a:stretch>
        </p:blipFill>
        <p:spPr>
          <a:xfrm>
            <a:off x="304668" y="2849562"/>
            <a:ext cx="1524132" cy="1524132"/>
          </a:xfrm>
          <a:prstGeom prst="rect">
            <a:avLst/>
          </a:prstGeom>
        </p:spPr>
      </p:pic>
      <p:pic>
        <p:nvPicPr>
          <p:cNvPr id="6" name="Picture 5"/>
          <p:cNvPicPr>
            <a:picLocks noChangeAspect="1"/>
          </p:cNvPicPr>
          <p:nvPr/>
        </p:nvPicPr>
        <p:blipFill>
          <a:blip r:embed="rId3"/>
          <a:stretch>
            <a:fillRect/>
          </a:stretch>
        </p:blipFill>
        <p:spPr>
          <a:xfrm>
            <a:off x="304668" y="5101311"/>
            <a:ext cx="1524132" cy="1524132"/>
          </a:xfrm>
          <a:prstGeom prst="rect">
            <a:avLst/>
          </a:prstGeom>
        </p:spPr>
      </p:pic>
      <p:sp>
        <p:nvSpPr>
          <p:cNvPr id="7" name="TextBox 6"/>
          <p:cNvSpPr txBox="1"/>
          <p:nvPr/>
        </p:nvSpPr>
        <p:spPr>
          <a:xfrm>
            <a:off x="304668" y="2388949"/>
            <a:ext cx="1524132" cy="707886"/>
          </a:xfrm>
          <a:prstGeom prst="rect">
            <a:avLst/>
          </a:prstGeom>
          <a:noFill/>
        </p:spPr>
        <p:txBody>
          <a:bodyPr wrap="square" rtlCol="0">
            <a:spAutoFit/>
          </a:bodyPr>
          <a:lstStyle/>
          <a:p>
            <a:pPr marL="0" indent="0">
              <a:buNone/>
            </a:pPr>
            <a:r>
              <a:rPr lang="en-US" sz="2000">
                <a:solidFill>
                  <a:srgbClr val="00B0F0"/>
                </a:solidFill>
                <a:latin typeface="Arial Narrow" panose="020B0606020202030204" pitchFamily="34" charset="0"/>
              </a:rPr>
              <a:t>restates thesis</a:t>
            </a:r>
            <a:endParaRPr lang="en-US" sz="2000" dirty="0">
              <a:solidFill>
                <a:srgbClr val="00B0F0"/>
              </a:solidFill>
              <a:latin typeface="Arial Narrow" panose="020B0606020202030204" pitchFamily="34" charset="0"/>
            </a:endParaRPr>
          </a:p>
        </p:txBody>
      </p:sp>
      <p:sp>
        <p:nvSpPr>
          <p:cNvPr id="8" name="TextBox 7"/>
          <p:cNvSpPr txBox="1"/>
          <p:nvPr/>
        </p:nvSpPr>
        <p:spPr>
          <a:xfrm>
            <a:off x="322865" y="3912949"/>
            <a:ext cx="1524132" cy="707886"/>
          </a:xfrm>
          <a:prstGeom prst="rect">
            <a:avLst/>
          </a:prstGeom>
          <a:noFill/>
        </p:spPr>
        <p:txBody>
          <a:bodyPr wrap="square" rtlCol="0">
            <a:spAutoFit/>
          </a:bodyPr>
          <a:lstStyle/>
          <a:p>
            <a:pPr marL="0" indent="0">
              <a:buNone/>
            </a:pPr>
            <a:r>
              <a:rPr lang="en-US" sz="2000" dirty="0" smtClean="0">
                <a:solidFill>
                  <a:srgbClr val="C00000"/>
                </a:solidFill>
                <a:latin typeface="Arial Narrow" panose="020B0606020202030204" pitchFamily="34" charset="0"/>
              </a:rPr>
              <a:t>summarizes sub-points</a:t>
            </a:r>
            <a:endParaRPr lang="en-US" sz="2000" dirty="0">
              <a:solidFill>
                <a:srgbClr val="C00000"/>
              </a:solidFill>
              <a:latin typeface="Arial Narrow" panose="020B0606020202030204" pitchFamily="34" charset="0"/>
            </a:endParaRPr>
          </a:p>
        </p:txBody>
      </p:sp>
      <p:sp>
        <p:nvSpPr>
          <p:cNvPr id="12" name="Rectangle 11"/>
          <p:cNvSpPr/>
          <p:nvPr/>
        </p:nvSpPr>
        <p:spPr>
          <a:xfrm>
            <a:off x="304667" y="6160575"/>
            <a:ext cx="1542329" cy="646331"/>
          </a:xfrm>
          <a:prstGeom prst="rect">
            <a:avLst/>
          </a:prstGeom>
        </p:spPr>
        <p:txBody>
          <a:bodyPr wrap="square">
            <a:spAutoFit/>
          </a:bodyPr>
          <a:lstStyle/>
          <a:p>
            <a:r>
              <a:rPr lang="en-US" dirty="0">
                <a:solidFill>
                  <a:srgbClr val="990099"/>
                </a:solidFill>
                <a:latin typeface="Arial Narrow" panose="020B0606020202030204" pitchFamily="34" charset="0"/>
              </a:rPr>
              <a:t>interesting final impression</a:t>
            </a:r>
            <a:endParaRPr lang="en-US" dirty="0"/>
          </a:p>
        </p:txBody>
      </p:sp>
    </p:spTree>
    <p:extLst>
      <p:ext uri="{BB962C8B-B14F-4D97-AF65-F5344CB8AC3E}">
        <p14:creationId xmlns:p14="http://schemas.microsoft.com/office/powerpoint/2010/main" val="1755030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rial Narrow" panose="020B0606020202030204" pitchFamily="34" charset="0"/>
              </a:rPr>
              <a:t>Four Elements</a:t>
            </a:r>
            <a:endParaRPr lang="en-US" sz="5400" dirty="0">
              <a:latin typeface="Arial Narrow" panose="020B0606020202030204" pitchFamily="34" charset="0"/>
            </a:endParaRPr>
          </a:p>
        </p:txBody>
      </p:sp>
      <p:sp>
        <p:nvSpPr>
          <p:cNvPr id="3" name="Content Placeholder 2"/>
          <p:cNvSpPr>
            <a:spLocks noGrp="1"/>
          </p:cNvSpPr>
          <p:nvPr>
            <p:ph idx="1"/>
          </p:nvPr>
        </p:nvSpPr>
        <p:spPr>
          <a:xfrm>
            <a:off x="457200" y="1600201"/>
            <a:ext cx="8229600" cy="2743200"/>
          </a:xfrm>
        </p:spPr>
        <p:txBody>
          <a:bodyPr/>
          <a:lstStyle/>
          <a:p>
            <a:r>
              <a:rPr lang="en-US" dirty="0" smtClean="0">
                <a:latin typeface="Arial Narrow" panose="020B0606020202030204" pitchFamily="34" charset="0"/>
              </a:rPr>
              <a:t>Touch back</a:t>
            </a:r>
          </a:p>
          <a:p>
            <a:r>
              <a:rPr lang="en-US" dirty="0" smtClean="0">
                <a:latin typeface="Arial Narrow" panose="020B0606020202030204" pitchFamily="34" charset="0"/>
              </a:rPr>
              <a:t>Look to the future</a:t>
            </a:r>
          </a:p>
          <a:p>
            <a:r>
              <a:rPr lang="en-US" dirty="0" smtClean="0">
                <a:latin typeface="Arial Narrow" panose="020B0606020202030204" pitchFamily="34" charset="0"/>
              </a:rPr>
              <a:t>Go to the heart</a:t>
            </a:r>
          </a:p>
          <a:p>
            <a:r>
              <a:rPr lang="en-US" dirty="0" smtClean="0">
                <a:latin typeface="Arial Narrow" panose="020B0606020202030204" pitchFamily="34" charset="0"/>
              </a:rPr>
              <a:t>End with a zinger</a:t>
            </a:r>
            <a:endParaRPr lang="en-US" dirty="0">
              <a:latin typeface="Arial Narrow" panose="020B0606020202030204" pitchFamily="34" charset="0"/>
            </a:endParaRPr>
          </a:p>
        </p:txBody>
      </p:sp>
      <p:sp>
        <p:nvSpPr>
          <p:cNvPr id="5" name="TextBox 4"/>
          <p:cNvSpPr txBox="1"/>
          <p:nvPr/>
        </p:nvSpPr>
        <p:spPr>
          <a:xfrm>
            <a:off x="685800" y="4211412"/>
            <a:ext cx="7391400" cy="1077218"/>
          </a:xfrm>
          <a:prstGeom prst="rect">
            <a:avLst/>
          </a:prstGeom>
          <a:noFill/>
        </p:spPr>
        <p:txBody>
          <a:bodyPr wrap="square" rtlCol="0">
            <a:spAutoFit/>
          </a:bodyPr>
          <a:lstStyle/>
          <a:p>
            <a:r>
              <a:rPr lang="en-US" sz="3200" dirty="0" smtClean="0">
                <a:ln w="0"/>
                <a:effectLst>
                  <a:outerShdw blurRad="38100" dist="19050" dir="2700000" algn="tl" rotWithShape="0">
                    <a:schemeClr val="dk1">
                      <a:alpha val="40000"/>
                    </a:schemeClr>
                  </a:outerShdw>
                </a:effectLst>
                <a:latin typeface="Arial Narrow" panose="020B0606020202030204" pitchFamily="34" charset="0"/>
              </a:rPr>
              <a:t>NEVER introduce new information in your concluding paragraph!</a:t>
            </a:r>
            <a:endParaRPr lang="en-US" sz="3200" dirty="0">
              <a:ln w="0"/>
              <a:effectLst>
                <a:outerShdw blurRad="38100" dist="19050" dir="2700000" algn="tl" rotWithShape="0">
                  <a:schemeClr val="dk1">
                    <a:alpha val="40000"/>
                  </a:schemeClr>
                </a:outerShdw>
              </a:effectLst>
              <a:latin typeface="Arial Narrow" panose="020B0606020202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306" y="1600201"/>
            <a:ext cx="3391194" cy="3485394"/>
          </a:xfrm>
          <a:prstGeom prst="rect">
            <a:avLst/>
          </a:prstGeom>
        </p:spPr>
      </p:pic>
    </p:spTree>
    <p:extLst>
      <p:ext uri="{BB962C8B-B14F-4D97-AF65-F5344CB8AC3E}">
        <p14:creationId xmlns:p14="http://schemas.microsoft.com/office/powerpoint/2010/main" val="1535830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rial Narrow" panose="020B0606020202030204" pitchFamily="34" charset="0"/>
              </a:rPr>
              <a:t>Conclusion Words</a:t>
            </a:r>
            <a:endParaRPr lang="en-US" sz="5400" dirty="0">
              <a:latin typeface="Arial Narrow" panose="020B0606020202030204" pitchFamily="34" charset="0"/>
            </a:endParaRPr>
          </a:p>
        </p:txBody>
      </p:sp>
      <p:sp>
        <p:nvSpPr>
          <p:cNvPr id="3" name="Content Placeholder 2"/>
          <p:cNvSpPr>
            <a:spLocks noGrp="1"/>
          </p:cNvSpPr>
          <p:nvPr>
            <p:ph idx="1"/>
          </p:nvPr>
        </p:nvSpPr>
        <p:spPr>
          <a:xfrm>
            <a:off x="457200" y="1600200"/>
            <a:ext cx="8229600" cy="5105400"/>
          </a:xfrm>
        </p:spPr>
        <p:txBody>
          <a:bodyPr/>
          <a:lstStyle/>
          <a:p>
            <a:pPr marL="0" indent="0">
              <a:buNone/>
            </a:pPr>
            <a:r>
              <a:rPr lang="en-US" dirty="0">
                <a:latin typeface="Arial Narrow" panose="020B0606020202030204" pitchFamily="34" charset="0"/>
              </a:rPr>
              <a:t>i</a:t>
            </a:r>
            <a:r>
              <a:rPr lang="en-US" dirty="0" smtClean="0">
                <a:latin typeface="Arial Narrow" panose="020B0606020202030204" pitchFamily="34" charset="0"/>
              </a:rPr>
              <a:t>n fact				to sum up		in effect</a:t>
            </a:r>
          </a:p>
          <a:p>
            <a:pPr marL="0" indent="0">
              <a:buNone/>
            </a:pPr>
            <a:r>
              <a:rPr lang="en-US" dirty="0">
                <a:latin typeface="Arial Narrow" panose="020B0606020202030204" pitchFamily="34" charset="0"/>
              </a:rPr>
              <a:t>f</a:t>
            </a:r>
            <a:r>
              <a:rPr lang="en-US" dirty="0" smtClean="0">
                <a:latin typeface="Arial Narrow" panose="020B0606020202030204" pitchFamily="34" charset="0"/>
              </a:rPr>
              <a:t>or these reasons		overall		thus</a:t>
            </a:r>
          </a:p>
          <a:p>
            <a:pPr marL="0" indent="0">
              <a:buNone/>
            </a:pPr>
            <a:r>
              <a:rPr lang="en-US" dirty="0">
                <a:latin typeface="Arial Narrow" panose="020B0606020202030204" pitchFamily="34" charset="0"/>
              </a:rPr>
              <a:t>a</a:t>
            </a:r>
            <a:r>
              <a:rPr lang="en-US" dirty="0" smtClean="0">
                <a:latin typeface="Arial Narrow" panose="020B0606020202030204" pitchFamily="34" charset="0"/>
              </a:rPr>
              <a:t>s a result of 		consequently	truly</a:t>
            </a:r>
          </a:p>
          <a:p>
            <a:pPr marL="0" indent="0">
              <a:buNone/>
            </a:pPr>
            <a:r>
              <a:rPr lang="en-US" dirty="0">
                <a:latin typeface="Arial Narrow" panose="020B0606020202030204" pitchFamily="34" charset="0"/>
              </a:rPr>
              <a:t>i</a:t>
            </a:r>
            <a:r>
              <a:rPr lang="en-US" dirty="0" smtClean="0">
                <a:latin typeface="Arial Narrow" panose="020B0606020202030204" pitchFamily="34" charset="0"/>
              </a:rPr>
              <a:t>n effect			all in all		surely	</a:t>
            </a:r>
          </a:p>
          <a:p>
            <a:pPr marL="0" indent="0">
              <a:buNone/>
            </a:pPr>
            <a:r>
              <a:rPr lang="en-US" dirty="0">
                <a:latin typeface="Arial Narrow" panose="020B0606020202030204" pitchFamily="34" charset="0"/>
              </a:rPr>
              <a:t>a</a:t>
            </a:r>
            <a:r>
              <a:rPr lang="en-US" dirty="0" smtClean="0">
                <a:latin typeface="Arial Narrow" panose="020B0606020202030204" pitchFamily="34" charset="0"/>
              </a:rPr>
              <a:t>ltogether			due to</a:t>
            </a:r>
          </a:p>
          <a:p>
            <a:pPr marL="0" indent="0">
              <a:buNone/>
            </a:pPr>
            <a:r>
              <a:rPr lang="en-US" dirty="0">
                <a:latin typeface="Arial Narrow" panose="020B0606020202030204" pitchFamily="34" charset="0"/>
              </a:rPr>
              <a:t>i</a:t>
            </a:r>
            <a:r>
              <a:rPr lang="en-US" dirty="0" smtClean="0">
                <a:latin typeface="Arial Narrow" panose="020B0606020202030204" pitchFamily="34" charset="0"/>
              </a:rPr>
              <a:t>ndeed			obviously</a:t>
            </a:r>
          </a:p>
          <a:p>
            <a:pPr marL="0" indent="0">
              <a:buNone/>
            </a:pPr>
            <a:r>
              <a:rPr lang="en-US" dirty="0">
                <a:latin typeface="Arial Narrow" panose="020B0606020202030204" pitchFamily="34" charset="0"/>
              </a:rPr>
              <a:t>c</a:t>
            </a:r>
            <a:r>
              <a:rPr lang="en-US" dirty="0" smtClean="0">
                <a:latin typeface="Arial Narrow" panose="020B0606020202030204" pitchFamily="34" charset="0"/>
              </a:rPr>
              <a:t>learly			definitely</a:t>
            </a:r>
          </a:p>
          <a:p>
            <a:pPr marL="0" indent="0">
              <a:buNone/>
            </a:pPr>
            <a:r>
              <a:rPr lang="en-US" dirty="0" smtClean="0">
                <a:latin typeface="Arial Narrow" panose="020B0606020202030204" pitchFamily="34" charset="0"/>
              </a:rPr>
              <a:t>in conclusion		ultimately </a:t>
            </a:r>
          </a:p>
        </p:txBody>
      </p:sp>
    </p:spTree>
    <p:extLst>
      <p:ext uri="{BB962C8B-B14F-4D97-AF65-F5344CB8AC3E}">
        <p14:creationId xmlns:p14="http://schemas.microsoft.com/office/powerpoint/2010/main" val="3879313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0" y="152400"/>
            <a:ext cx="8229600" cy="5562600"/>
          </a:xfrm>
        </p:spPr>
        <p:txBody>
          <a:bodyPr/>
          <a:lstStyle/>
          <a:p>
            <a:pPr marL="0" indent="0" algn="ctr">
              <a:buNone/>
            </a:pPr>
            <a:r>
              <a:rPr lang="en-US" sz="7200" dirty="0" smtClean="0">
                <a:latin typeface="Arial Narrow" panose="020B0606020202030204" pitchFamily="34" charset="0"/>
              </a:rPr>
              <a:t>Strategies </a:t>
            </a:r>
            <a:r>
              <a:rPr lang="en-US" sz="7200" dirty="0">
                <a:latin typeface="Arial Narrow" panose="020B0606020202030204" pitchFamily="34" charset="0"/>
              </a:rPr>
              <a:t>for an </a:t>
            </a:r>
            <a:r>
              <a:rPr lang="en-US" sz="7200" dirty="0" smtClean="0">
                <a:latin typeface="Arial Narrow" panose="020B0606020202030204" pitchFamily="34" charset="0"/>
              </a:rPr>
              <a:t>Effective Conclusion</a:t>
            </a:r>
            <a:r>
              <a:rPr lang="en-US" sz="7200" dirty="0">
                <a:latin typeface="Arial Narrow" panose="020B0606020202030204" pitchFamily="34" charset="0"/>
              </a:rPr>
              <a:t/>
            </a:r>
            <a:br>
              <a:rPr lang="en-US" sz="7200" dirty="0">
                <a:latin typeface="Arial Narrow" panose="020B0606020202030204" pitchFamily="34" charset="0"/>
              </a:rPr>
            </a:br>
            <a:endParaRPr lang="en-US" sz="7200" dirty="0">
              <a:latin typeface="Arial Narrow" panose="020B0606020202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667000"/>
            <a:ext cx="5667375" cy="3409950"/>
          </a:xfrm>
          <a:prstGeom prst="rect">
            <a:avLst/>
          </a:prstGeom>
        </p:spPr>
      </p:pic>
    </p:spTree>
    <p:extLst>
      <p:ext uri="{BB962C8B-B14F-4D97-AF65-F5344CB8AC3E}">
        <p14:creationId xmlns:p14="http://schemas.microsoft.com/office/powerpoint/2010/main" val="4290703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8813</TotalTime>
  <Words>555</Words>
  <Application>Microsoft Office PowerPoint</Application>
  <PresentationFormat>On-screen Show (4:3)</PresentationFormat>
  <Paragraphs>78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Narrow</vt:lpstr>
      <vt:lpstr>BRADDON</vt:lpstr>
      <vt:lpstr>Default Design</vt:lpstr>
      <vt:lpstr>PowerPoint Presentation</vt:lpstr>
      <vt:lpstr>Conclusions: How NOT to drop your reader off a cliff!</vt:lpstr>
      <vt:lpstr>Q:  Why is a conclusion important?</vt:lpstr>
      <vt:lpstr>A conclusion should:</vt:lpstr>
      <vt:lpstr>Sample Conclusion</vt:lpstr>
      <vt:lpstr>Sample Conclusion</vt:lpstr>
      <vt:lpstr>Four Elements</vt:lpstr>
      <vt:lpstr>Conclusion Words</vt:lpstr>
      <vt:lpstr>PowerPoint Presentation</vt:lpstr>
      <vt:lpstr>“So what?” </vt:lpstr>
      <vt:lpstr>Return to the Theme </vt:lpstr>
      <vt:lpstr>Call to action</vt:lpstr>
      <vt:lpstr>Sum it up!</vt:lpstr>
      <vt:lpstr>End with an Image</vt:lpstr>
      <vt:lpstr>Pose more questions</vt:lpstr>
      <vt:lpstr>Look to the future</vt:lpstr>
      <vt:lpstr>Activity</vt:lpstr>
    </vt:vector>
  </TitlesOfParts>
  <Company>Clayton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August 7</dc:title>
  <dc:creator>Administrator</dc:creator>
  <cp:lastModifiedBy>Dispatch02</cp:lastModifiedBy>
  <cp:revision>63</cp:revision>
  <dcterms:created xsi:type="dcterms:W3CDTF">2007-08-07T01:34:08Z</dcterms:created>
  <dcterms:modified xsi:type="dcterms:W3CDTF">2014-10-14T20:16:18Z</dcterms:modified>
</cp:coreProperties>
</file>