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7" name="Shape 3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92" name="Shape 9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99" name="Shape 9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06" name="Shape 10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13" name="Shape 11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7" name="Shape 117"/>
        <p:cNvGrpSpPr/>
        <p:nvPr/>
      </p:nvGrpSpPr>
      <p:grpSpPr>
        <a:xfrm>
          <a:off y="0" x="0"/>
          <a:ext cy="0" cx="0"/>
          <a:chOff y="0" x="0"/>
          <a:chExt cy="0" cx="0"/>
        </a:xfrm>
      </p:grpSpPr>
      <p:sp>
        <p:nvSpPr>
          <p:cNvPr id="118" name="Shape 11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9" name="Shape 11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7" name="Shape 12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5" name="Shape 15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3" name="Shape 4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62" name="Shape 16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8" name="Shape 16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4" name="Shape 174"/>
        <p:cNvGrpSpPr/>
        <p:nvPr/>
      </p:nvGrpSpPr>
      <p:grpSpPr>
        <a:xfrm>
          <a:off y="0" x="0"/>
          <a:ext cy="0" cx="0"/>
          <a:chOff y="0" x="0"/>
          <a:chExt cy="0" cx="0"/>
        </a:xfrm>
      </p:grpSpPr>
      <p:sp>
        <p:nvSpPr>
          <p:cNvPr id="175" name="Shape 17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76" name="Shape 17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82" name="Shape 18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9" name="Shape 1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5" name="Shape 1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0" name="Shape 2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6" name="Shape 20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3" name="Shape 213"/>
        <p:cNvGrpSpPr/>
        <p:nvPr/>
      </p:nvGrpSpPr>
      <p:grpSpPr>
        <a:xfrm>
          <a:off y="0" x="0"/>
          <a:ext cy="0" cx="0"/>
          <a:chOff y="0" x="0"/>
          <a:chExt cy="0" cx="0"/>
        </a:xfrm>
      </p:grpSpPr>
      <p:sp>
        <p:nvSpPr>
          <p:cNvPr id="214" name="Shape 21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5" name="Shape 21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21" name="Shape 22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 name="Shape 47"/>
        <p:cNvGrpSpPr/>
        <p:nvPr/>
      </p:nvGrpSpPr>
      <p:grpSpPr>
        <a:xfrm>
          <a:off y="0" x="0"/>
          <a:ext cy="0" cx="0"/>
          <a:chOff y="0" x="0"/>
          <a:chExt cy="0" cx="0"/>
        </a:xfrm>
      </p:grpSpPr>
      <p:sp>
        <p:nvSpPr>
          <p:cNvPr id="48" name="Shape 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9" name="Shape 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5" name="Shape 225"/>
        <p:cNvGrpSpPr/>
        <p:nvPr/>
      </p:nvGrpSpPr>
      <p:grpSpPr>
        <a:xfrm>
          <a:off y="0" x="0"/>
          <a:ext cy="0" cx="0"/>
          <a:chOff y="0" x="0"/>
          <a:chExt cy="0" cx="0"/>
        </a:xfrm>
      </p:grpSpPr>
      <p:sp>
        <p:nvSpPr>
          <p:cNvPr id="226" name="Shape 2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7" name="Shape 2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3" name="Shape 2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 name="Shape 53"/>
        <p:cNvGrpSpPr/>
        <p:nvPr/>
      </p:nvGrpSpPr>
      <p:grpSpPr>
        <a:xfrm>
          <a:off y="0" x="0"/>
          <a:ext cy="0" cx="0"/>
          <a:chOff y="0" x="0"/>
          <a:chExt cy="0" cx="0"/>
        </a:xfrm>
      </p:grpSpPr>
      <p:sp>
        <p:nvSpPr>
          <p:cNvPr id="54" name="Shape 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5" name="Shape 5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 name="Shape 58"/>
        <p:cNvGrpSpPr/>
        <p:nvPr/>
      </p:nvGrpSpPr>
      <p:grpSpPr>
        <a:xfrm>
          <a:off y="0" x="0"/>
          <a:ext cy="0" cx="0"/>
          <a:chOff y="0" x="0"/>
          <a:chExt cy="0" cx="0"/>
        </a:xfrm>
      </p:grpSpPr>
      <p:sp>
        <p:nvSpPr>
          <p:cNvPr id="59" name="Shape 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0" name="Shape 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6" name="Shape 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3" name="Shape 7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9" name="Shape 7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5" name="Shape 8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idx="1" type="subTitle"/>
          </p:nvPr>
        </p:nvSpPr>
        <p:spPr>
          <a:xfrm>
            <a:off y="3786737" x="685800"/>
            <a:ext cy="1046400"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0" name="Shape 10"/>
          <p:cNvSpPr txBox="1"/>
          <p:nvPr>
            <p:ph type="ctrTitle"/>
          </p:nvPr>
        </p:nvSpPr>
        <p:spPr>
          <a:xfrm>
            <a:off y="2111123" x="685800"/>
            <a:ext cy="1546500"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y="6333134" x="8556791"/>
            <a:ext cy="524699"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y="6333134" x="8556791"/>
            <a:ext cy="524699"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y="0" x="0"/>
          <a:ext cy="0" cx="0"/>
          <a:chOff y="0" x="0"/>
          <a:chExt cy="0" cx="0"/>
        </a:xfrm>
      </p:grpSpPr>
      <p:sp>
        <p:nvSpPr>
          <p:cNvPr id="17" name="Shape 17"/>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y="6333134" x="8556791"/>
            <a:ext cy="524699"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y="0" x="0"/>
          <a:ext cy="0" cx="0"/>
          <a:chOff y="0" x="0"/>
          <a:chExt cy="0" cx="0"/>
        </a:xfrm>
      </p:grpSpPr>
      <p:sp>
        <p:nvSpPr>
          <p:cNvPr id="22" name="Shape 22"/>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y="6333134" x="8556791"/>
            <a:ext cy="524699"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y="0" x="0"/>
          <a:ext cy="0" cx="0"/>
          <a:chOff y="0" x="0"/>
          <a:chExt cy="0" cx="0"/>
        </a:xfrm>
      </p:grpSpPr>
      <p:sp>
        <p:nvSpPr>
          <p:cNvPr id="25" name="Shape 25"/>
          <p:cNvSpPr txBox="1"/>
          <p:nvPr>
            <p:ph idx="1" type="body"/>
          </p:nvPr>
        </p:nvSpPr>
        <p:spPr>
          <a:xfrm>
            <a:off y="5875078" x="457200"/>
            <a:ext cy="692700" cx="8229600"/>
          </a:xfrm>
          <a:prstGeom prst="rect">
            <a:avLst/>
          </a:prstGeom>
        </p:spPr>
        <p:txBody>
          <a:bodyPr bIns="91425" rIns="91425" lIns="91425" tIns="91425" anchor="t" anchorCtr="0"/>
          <a:lstStyle>
            <a:lvl1pPr algn="ctr">
              <a:spcBef>
                <a:spcPts val="0"/>
              </a:spcBef>
              <a:buClr>
                <a:schemeClr val="dk1"/>
              </a:buClr>
              <a:buSzPct val="100000"/>
              <a:buNone/>
              <a:defRPr sz="1800">
                <a:solidFill>
                  <a:schemeClr val="dk1"/>
                </a:solidFill>
              </a:defRPr>
            </a:lvl1pPr>
          </a:lstStyle>
          <a:p/>
        </p:txBody>
      </p:sp>
      <p:sp>
        <p:nvSpPr>
          <p:cNvPr id="26" name="Shape 26"/>
          <p:cNvSpPr txBox="1"/>
          <p:nvPr>
            <p:ph idx="12" type="sldNum"/>
          </p:nvPr>
        </p:nvSpPr>
        <p:spPr>
          <a:xfrm>
            <a:off y="6333134" x="8556791"/>
            <a:ext cy="524699"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y="0" x="0"/>
          <a:ext cy="0" cx="0"/>
          <a:chOff y="0" x="0"/>
          <a:chExt cy="0" cx="0"/>
        </a:xfrm>
      </p:grpSpPr>
      <p:sp>
        <p:nvSpPr>
          <p:cNvPr id="28" name="Shape 28"/>
          <p:cNvSpPr txBox="1"/>
          <p:nvPr>
            <p:ph idx="12" type="sldNum"/>
          </p:nvPr>
        </p:nvSpPr>
        <p:spPr>
          <a:xfrm>
            <a:off y="6333134" x="8556791"/>
            <a:ext cy="524699"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_1">
    <p:spTree>
      <p:nvGrpSpPr>
        <p:cNvPr id="29" name="Shape 29"/>
        <p:cNvGrpSpPr/>
        <p:nvPr/>
      </p:nvGrpSpPr>
      <p:grpSpPr>
        <a:xfrm>
          <a:off y="0" x="0"/>
          <a:ext cy="0" cx="0"/>
          <a:chOff y="0" x="0"/>
          <a:chExt cy="0" cx="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 1">
    <p:spTree>
      <p:nvGrpSpPr>
        <p:cNvPr id="30" name="Shape 30"/>
        <p:cNvGrpSpPr/>
        <p:nvPr/>
      </p:nvGrpSpPr>
      <p:grpSpPr>
        <a:xfrm>
          <a:off y="0" x="0"/>
          <a:ext cy="0" cx="0"/>
          <a:chOff y="0" x="0"/>
          <a:chExt cy="0" cx="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 2">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theme/theme2.xml" Type="http://schemas.openxmlformats.org/officeDocument/2006/relationships/theme" Id="rId10"/><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7B7B7"/>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
        <p:nvSpPr>
          <p:cNvPr id="7" name="Shape 7"/>
          <p:cNvSpPr txBox="1"/>
          <p:nvPr>
            <p:ph idx="12" type="sldNum"/>
          </p:nvPr>
        </p:nvSpPr>
        <p:spPr>
          <a:xfrm>
            <a:off y="6333134" x="8556791"/>
            <a:ext cy="524699"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US"/>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7.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9.xml" Type="http://schemas.openxmlformats.org/officeDocument/2006/relationships/slideLayout" Id="rId1"/><Relationship Target="../media/image02.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8.xml" Type="http://schemas.openxmlformats.org/officeDocument/2006/relationships/slideLayout" Id="rId1"/><Relationship Target="../media/image06.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9.xml" Type="http://schemas.openxmlformats.org/officeDocument/2006/relationships/slideLayout" Id="rId1"/><Relationship Target="../media/image14.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9.xml" Type="http://schemas.openxmlformats.org/officeDocument/2006/relationships/slideLayout" Id="rId1"/><Relationship Target="../media/image10.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9.xml" Type="http://schemas.openxmlformats.org/officeDocument/2006/relationships/slideLayout" Id="rId1"/><Relationship Target="../media/image05.gif"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3.xml" Type="http://schemas.openxmlformats.org/officeDocument/2006/relationships/slideLayout" Id="rId1"/><Relationship Target="../media/image01.jpg" Type="http://schemas.openxmlformats.org/officeDocument/2006/relationships/image" Id="rId4"/><Relationship Target="../media/image03.jpg" Type="http://schemas.openxmlformats.org/officeDocument/2006/relationships/image" Id="rId3"/><Relationship Target="../media/image08.jpg" Type="http://schemas.openxmlformats.org/officeDocument/2006/relationships/image" Id="rId5"/></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8.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9.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8.xml" Type="http://schemas.openxmlformats.org/officeDocument/2006/relationships/slideLayout" Id="rId1"/><Relationship Target="../media/image09.png" Type="http://schemas.openxmlformats.org/officeDocument/2006/relationships/image" Id="rId4"/><Relationship Target="../media/image13.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8.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6.xml" Type="http://schemas.openxmlformats.org/officeDocument/2006/relationships/slideLayout" Id="rId1"/><Relationship Target="../media/image07.jp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3.xml" Type="http://schemas.openxmlformats.org/officeDocument/2006/relationships/slideLayout" Id="rId1"/><Relationship Target="../media/image11.jpg" Type="http://schemas.openxmlformats.org/officeDocument/2006/relationships/image" Id="rId4"/><Relationship Target="../media/image12.jp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8.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6.xml" Type="http://schemas.openxmlformats.org/officeDocument/2006/relationships/slideLayout" Id="rId1"/><Relationship Target="../media/image07.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8.xml" Type="http://schemas.openxmlformats.org/officeDocument/2006/relationships/slideLayout" Id="rId1"/><Relationship Target="../media/image00.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8.xml" Type="http://schemas.openxmlformats.org/officeDocument/2006/relationships/slideLayout" Id="rId1"/><Relationship Target="../media/image04.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8.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type="ctrTitle"/>
          </p:nvPr>
        </p:nvSpPr>
        <p:spPr>
          <a:xfrm>
            <a:off y="2130425" x="685800"/>
            <a:ext cy="1470024" cx="77724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Introduction to British Literature</a:t>
            </a:r>
          </a:p>
        </p:txBody>
      </p:sp>
      <p:sp>
        <p:nvSpPr>
          <p:cNvPr id="34" name="Shape 34"/>
          <p:cNvSpPr txBox="1"/>
          <p:nvPr>
            <p:ph idx="1" type="subTitle"/>
          </p:nvPr>
        </p:nvSpPr>
        <p:spPr>
          <a:xfrm>
            <a:off y="3886200" x="1371600"/>
            <a:ext cy="1752600" cx="64007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3200" lang="en-US" i="0">
                <a:solidFill>
                  <a:schemeClr val="dk1"/>
                </a:solidFill>
                <a:latin typeface="Arial"/>
                <a:ea typeface="Arial"/>
                <a:cs typeface="Arial"/>
                <a:sym typeface="Arial"/>
              </a:rPr>
              <a:t>A look at Great Britain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sp>
        <p:nvSpPr>
          <p:cNvPr id="87" name="Shape 8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Climate</a:t>
            </a:r>
          </a:p>
        </p:txBody>
      </p:sp>
      <p:sp>
        <p:nvSpPr>
          <p:cNvPr id="88" name="Shape 88"/>
          <p:cNvSpPr txBox="1"/>
          <p:nvPr>
            <p:ph idx="1" type="body"/>
          </p:nvPr>
        </p:nvSpPr>
        <p:spPr>
          <a:xfrm>
            <a:off y="1600200" x="457200"/>
            <a:ext cy="4525961" cx="40385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The Atlantic Ocean and Gulf Stream moderate temperatures in Great Britain. It is generally warmer in winters and cooler in summers than the rest of Europe.</a:t>
            </a:r>
          </a:p>
        </p:txBody>
      </p:sp>
      <p:pic>
        <p:nvPicPr>
          <p:cNvPr id="89" name="Shape 89"/>
          <p:cNvPicPr preferRelativeResize="0"/>
          <p:nvPr>
            <p:ph idx="2" type="body"/>
          </p:nvPr>
        </p:nvPicPr>
        <p:blipFill rotWithShape="1">
          <a:blip r:embed="rId3">
            <a:alphaModFix/>
          </a:blip>
          <a:srcRect t="0" b="0" r="0" l="0"/>
          <a:stretch/>
        </p:blipFill>
        <p:spPr>
          <a:xfrm>
            <a:off y="2170111" x="4495800"/>
            <a:ext cy="3384550" cx="43434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The Gulf Stream</a:t>
            </a:r>
          </a:p>
        </p:txBody>
      </p:sp>
      <p:sp>
        <p:nvSpPr>
          <p:cNvPr id="95" name="Shape 95"/>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139700" marL="342900">
              <a:lnSpc>
                <a:spcPct val="100000"/>
              </a:lnSpc>
              <a:spcBef>
                <a:spcPts val="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p:txBody>
      </p:sp>
      <p:pic>
        <p:nvPicPr>
          <p:cNvPr id="96" name="Shape 96"/>
          <p:cNvPicPr preferRelativeResize="0"/>
          <p:nvPr/>
        </p:nvPicPr>
        <p:blipFill rotWithShape="1">
          <a:blip r:embed="rId3">
            <a:alphaModFix/>
          </a:blip>
          <a:srcRect t="0" b="0" r="0" l="0"/>
          <a:stretch/>
        </p:blipFill>
        <p:spPr>
          <a:xfrm>
            <a:off y="1600200" x="685800"/>
            <a:ext cy="4981574" cx="79343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Climate</a:t>
            </a:r>
          </a:p>
        </p:txBody>
      </p:sp>
      <p:sp>
        <p:nvSpPr>
          <p:cNvPr id="102" name="Shape 102"/>
          <p:cNvSpPr txBox="1"/>
          <p:nvPr>
            <p:ph idx="1" type="body"/>
          </p:nvPr>
        </p:nvSpPr>
        <p:spPr>
          <a:xfrm>
            <a:off y="1600200" x="457200"/>
            <a:ext cy="4525961" cx="40385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Rainfall</a:t>
            </a:r>
            <a:r>
              <a:rPr lang="en-US"/>
              <a:t> </a:t>
            </a:r>
          </a:p>
          <a:p>
            <a:pPr algn="l" rtl="0" lvl="0" marR="0">
              <a:lnSpc>
                <a:spcPct val="100000"/>
              </a:lnSpc>
              <a:spcBef>
                <a:spcPts val="0"/>
              </a:spcBef>
              <a:spcAft>
                <a:spcPts val="0"/>
              </a:spcAft>
              <a:buNone/>
            </a:pPr>
            <a:r>
              <a:rPr lang="en-US"/>
              <a:t>in Great</a:t>
            </a:r>
          </a:p>
          <a:p>
            <a:pPr algn="l" rtl="0" marR="0">
              <a:lnSpc>
                <a:spcPct val="100000"/>
              </a:lnSpc>
              <a:spcBef>
                <a:spcPts val="0"/>
              </a:spcBef>
              <a:spcAft>
                <a:spcPts val="0"/>
              </a:spcAft>
              <a:buNone/>
            </a:pPr>
            <a:r>
              <a:rPr lang="en-US"/>
              <a:t>Britain is</a:t>
            </a:r>
          </a:p>
          <a:p>
            <a:pPr algn="l" rtl="0" marR="0">
              <a:lnSpc>
                <a:spcPct val="100000"/>
              </a:lnSpc>
              <a:spcBef>
                <a:spcPts val="0"/>
              </a:spcBef>
              <a:spcAft>
                <a:spcPts val="0"/>
              </a:spcAft>
              <a:buNone/>
            </a:pPr>
            <a:r>
              <a:rPr lang="en-US"/>
              <a:t> plentiful </a:t>
            </a:r>
          </a:p>
          <a:p>
            <a:pPr algn="l" rtl="0" marR="0">
              <a:lnSpc>
                <a:spcPct val="100000"/>
              </a:lnSpc>
              <a:spcBef>
                <a:spcPts val="0"/>
              </a:spcBef>
              <a:spcAft>
                <a:spcPts val="0"/>
              </a:spcAft>
              <a:buNone/>
            </a:pPr>
            <a:r>
              <a:rPr lang="en-US"/>
              <a:t>as </a:t>
            </a:r>
          </a:p>
          <a:p>
            <a:pPr algn="l" rtl="0" marR="0">
              <a:lnSpc>
                <a:spcPct val="100000"/>
              </a:lnSpc>
              <a:spcBef>
                <a:spcPts val="0"/>
              </a:spcBef>
              <a:spcAft>
                <a:spcPts val="0"/>
              </a:spcAft>
              <a:buNone/>
            </a:pPr>
            <a:r>
              <a:rPr lang="en-US"/>
              <a:t>compared</a:t>
            </a:r>
          </a:p>
          <a:p>
            <a:pPr algn="l" rtl="0" marR="0">
              <a:lnSpc>
                <a:spcPct val="100000"/>
              </a:lnSpc>
              <a:spcBef>
                <a:spcPts val="0"/>
              </a:spcBef>
              <a:spcAft>
                <a:spcPts val="0"/>
              </a:spcAft>
              <a:buNone/>
            </a:pPr>
            <a:r>
              <a:rPr lang="en-US"/>
              <a:t> to other </a:t>
            </a:r>
          </a:p>
          <a:p>
            <a:pPr algn="l" rtl="0" marR="0">
              <a:lnSpc>
                <a:spcPct val="100000"/>
              </a:lnSpc>
              <a:spcBef>
                <a:spcPts val="0"/>
              </a:spcBef>
              <a:spcAft>
                <a:spcPts val="0"/>
              </a:spcAft>
              <a:buNone/>
            </a:pPr>
            <a:r>
              <a:rPr lang="en-US"/>
              <a:t>parts of </a:t>
            </a:r>
          </a:p>
          <a:p>
            <a:pPr algn="l" rtl="0" lvl="0" marR="0">
              <a:lnSpc>
                <a:spcPct val="100000"/>
              </a:lnSpc>
              <a:spcBef>
                <a:spcPts val="0"/>
              </a:spcBef>
              <a:spcAft>
                <a:spcPts val="0"/>
              </a:spcAft>
              <a:buNone/>
            </a:pPr>
            <a:r>
              <a:rPr lang="en-US"/>
              <a:t>Europe..</a:t>
            </a:r>
          </a:p>
        </p:txBody>
      </p:sp>
      <p:pic>
        <p:nvPicPr>
          <p:cNvPr id="103" name="Shape 103"/>
          <p:cNvPicPr preferRelativeResize="0"/>
          <p:nvPr>
            <p:ph idx="2" type="body"/>
          </p:nvPr>
        </p:nvPicPr>
        <p:blipFill rotWithShape="1">
          <a:blip r:embed="rId3">
            <a:alphaModFix/>
          </a:blip>
          <a:srcRect t="0" b="0" r="0" l="0"/>
          <a:stretch/>
        </p:blipFill>
        <p:spPr>
          <a:xfrm>
            <a:off y="1593850" x="2310600"/>
            <a:ext cy="4690200" cx="63762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ph type="title"/>
          </p:nvPr>
        </p:nvSpPr>
        <p:spPr>
          <a:xfrm>
            <a:off y="2915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b="0" sz="4400" lang="en-US">
                <a:solidFill>
                  <a:srgbClr val="000000"/>
                </a:solidFill>
              </a:rPr>
              <a:t>Other physical characteristics</a:t>
            </a:r>
          </a:p>
        </p:txBody>
      </p:sp>
      <p:sp>
        <p:nvSpPr>
          <p:cNvPr id="109" name="Shape 109"/>
          <p:cNvSpPr txBox="1"/>
          <p:nvPr>
            <p:ph idx="1" type="body"/>
          </p:nvPr>
        </p:nvSpPr>
        <p:spPr>
          <a:xfrm>
            <a:off y="1600200" x="4574250"/>
            <a:ext cy="4526100" cx="40385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Seismic activity is minimal in Great </a:t>
            </a:r>
            <a:r>
              <a:rPr sz="2800" lang="en-US">
                <a:solidFill>
                  <a:schemeClr val="dk1"/>
                </a:solidFill>
              </a:rPr>
              <a:t>Britain, unlike some other parts of Europe.</a:t>
            </a:r>
          </a:p>
        </p:txBody>
      </p:sp>
      <p:pic>
        <p:nvPicPr>
          <p:cNvPr id="110" name="Shape 110"/>
          <p:cNvPicPr preferRelativeResize="0"/>
          <p:nvPr>
            <p:ph idx="2" type="body"/>
          </p:nvPr>
        </p:nvPicPr>
        <p:blipFill rotWithShape="1">
          <a:blip r:embed="rId3">
            <a:alphaModFix/>
          </a:blip>
          <a:srcRect t="0" b="0" r="0" l="0"/>
          <a:stretch/>
        </p:blipFill>
        <p:spPr>
          <a:xfrm>
            <a:off y="1212175" x="337975"/>
            <a:ext cy="5253299" cx="42362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sp>
        <p:nvSpPr>
          <p:cNvPr id="115" name="Shape 115"/>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US"/>
              <a:t>Answer</a:t>
            </a:r>
          </a:p>
        </p:txBody>
      </p:sp>
      <p:sp>
        <p:nvSpPr>
          <p:cNvPr id="116" name="Shape 11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US"/>
              <a:t>How might being in a location with lots of seismic activity pose problems for people?</a:t>
            </a:r>
          </a:p>
          <a:p>
            <a:pPr rtl="0">
              <a:spcBef>
                <a:spcPts val="0"/>
              </a:spcBef>
              <a:buNone/>
            </a:pPr>
            <a:r>
              <a:rPr lang="en-US"/>
              <a:t>Answer in your journal and confer with your square partners. </a:t>
            </a:r>
          </a:p>
          <a:p>
            <a:pPr>
              <a:spcBef>
                <a:spcPts val="0"/>
              </a:spcBef>
              <a:buNone/>
            </a:pPr>
            <a:r>
              <a:rPr lang="en-US"/>
              <a:t>You have 5 minutes.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y="0" x="0"/>
          <a:ext cy="0" cx="0"/>
          <a:chOff y="0" x="0"/>
          <a:chExt cy="0" cx="0"/>
        </a:xfrm>
      </p:grpSpPr>
      <p:sp>
        <p:nvSpPr>
          <p:cNvPr id="121" name="Shape 12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rgbClr val="000000"/>
                </a:solidFill>
                <a:latin typeface="Arial"/>
                <a:ea typeface="Arial"/>
                <a:cs typeface="Arial"/>
                <a:sym typeface="Arial"/>
              </a:rPr>
              <a:t>Natural </a:t>
            </a:r>
            <a:r>
              <a:rPr b="0" sz="4400" lang="en-US">
                <a:solidFill>
                  <a:srgbClr val="000000"/>
                </a:solidFill>
              </a:rPr>
              <a:t>R</a:t>
            </a:r>
            <a:r>
              <a:rPr strike="noStrike" u="none" b="0" cap="none" baseline="0" sz="4400" lang="en-US" i="0">
                <a:solidFill>
                  <a:srgbClr val="000000"/>
                </a:solidFill>
                <a:latin typeface="Arial"/>
                <a:ea typeface="Arial"/>
                <a:cs typeface="Arial"/>
                <a:sym typeface="Arial"/>
              </a:rPr>
              <a:t>esources</a:t>
            </a:r>
          </a:p>
        </p:txBody>
      </p:sp>
      <p:sp>
        <p:nvSpPr>
          <p:cNvPr id="122" name="Shape 122"/>
          <p:cNvSpPr txBox="1"/>
          <p:nvPr>
            <p:ph idx="1" type="body"/>
          </p:nvPr>
        </p:nvSpPr>
        <p:spPr>
          <a:xfrm>
            <a:off y="1600200" x="457200"/>
            <a:ext cy="4525961" cx="40385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Great Britain has many minable metals, and was called the Island of Tin at times during the Roman occupation.</a:t>
            </a:r>
          </a:p>
          <a:p>
            <a:pPr algn="l" rtl="0" lvl="0" marR="0" indent="-342900" marL="342900">
              <a:lnSpc>
                <a:spcPct val="10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Note that there are few large rivers in Great Britain.</a:t>
            </a:r>
          </a:p>
        </p:txBody>
      </p:sp>
      <p:sp>
        <p:nvSpPr>
          <p:cNvPr id="123" name="Shape 123"/>
          <p:cNvSpPr txBox="1"/>
          <p:nvPr>
            <p:ph idx="2" type="body"/>
          </p:nvPr>
        </p:nvSpPr>
        <p:spPr>
          <a:xfrm>
            <a:off y="1600200" x="4648200"/>
            <a:ext cy="4525961" cx="4038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pic>
        <p:nvPicPr>
          <p:cNvPr id="124" name="Shape 124"/>
          <p:cNvPicPr preferRelativeResize="0"/>
          <p:nvPr/>
        </p:nvPicPr>
        <p:blipFill>
          <a:blip r:embed="rId3">
            <a:alphaModFix/>
          </a:blip>
          <a:stretch>
            <a:fillRect/>
          </a:stretch>
        </p:blipFill>
        <p:spPr>
          <a:xfrm>
            <a:off y="1480494" x="4389425"/>
            <a:ext cy="4645655" cx="47022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sp>
        <p:nvSpPr>
          <p:cNvPr id="129" name="Shape 129"/>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US"/>
              <a:t>Other resources and features</a:t>
            </a:r>
          </a:p>
        </p:txBody>
      </p:sp>
      <p:sp>
        <p:nvSpPr>
          <p:cNvPr id="130" name="Shape 13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US"/>
              <a:t>In England there were great Forests, and lots of arable land.</a:t>
            </a:r>
          </a:p>
          <a:p>
            <a:pPr>
              <a:spcBef>
                <a:spcPts val="0"/>
              </a:spcBef>
              <a:buNone/>
            </a:pPr>
            <a:r>
              <a:rPr lang="en-US"/>
              <a:t>England has many rivers, but only a few are large and deep enough to allow for trade inland. However no point in England, or even the whole of Britain that is more than seventy five miles from the ocean, so rivers are not essential for access to the inland areas.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US"/>
              <a:t>British industries</a:t>
            </a:r>
          </a:p>
        </p:txBody>
      </p:sp>
      <p:sp>
        <p:nvSpPr>
          <p:cNvPr id="136" name="Shape 136"/>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rPr lang="en-US"/>
              <a:t>Look at the Geography and location of Great Britain and think about what other industries it might have. List them in your journal, and provide a reason why you think this industry might exist.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y="0" x="0"/>
          <a:ext cy="0" cx="0"/>
          <a:chOff y="0" x="0"/>
          <a:chExt cy="0" cx="0"/>
        </a:xfrm>
      </p:grpSpPr>
      <p:sp>
        <p:nvSpPr>
          <p:cNvPr id="141" name="Shape 14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US"/>
              <a:t>Industries</a:t>
            </a:r>
          </a:p>
        </p:txBody>
      </p:sp>
      <p:sp>
        <p:nvSpPr>
          <p:cNvPr id="142" name="Shape 142"/>
          <p:cNvSpPr txBox="1"/>
          <p:nvPr>
            <p:ph idx="1" type="body"/>
          </p:nvPr>
        </p:nvSpPr>
        <p:spPr>
          <a:xfrm>
            <a:off y="1600200" x="457200"/>
            <a:ext cy="4967700" cx="3994500"/>
          </a:xfrm>
          <a:prstGeom prst="rect">
            <a:avLst/>
          </a:prstGeom>
        </p:spPr>
        <p:txBody>
          <a:bodyPr bIns="91425" rIns="91425" lIns="91425" tIns="91425" anchor="t" anchorCtr="0">
            <a:noAutofit/>
          </a:bodyPr>
          <a:lstStyle/>
          <a:p>
            <a:pPr rtl="0">
              <a:spcBef>
                <a:spcPts val="0"/>
              </a:spcBef>
              <a:buNone/>
            </a:pPr>
            <a:r>
              <a:rPr lang="en-US"/>
              <a:t>Fishing</a:t>
            </a:r>
          </a:p>
          <a:p>
            <a:pPr rtl="0">
              <a:spcBef>
                <a:spcPts val="0"/>
              </a:spcBef>
              <a:buNone/>
            </a:pPr>
            <a:r>
              <a:rPr lang="en-US"/>
              <a:t>Ship building</a:t>
            </a:r>
          </a:p>
          <a:p>
            <a:pPr>
              <a:spcBef>
                <a:spcPts val="0"/>
              </a:spcBef>
              <a:buNone/>
            </a:pPr>
            <a:r>
              <a:t/>
            </a:r>
            <a:endParaRPr/>
          </a:p>
        </p:txBody>
      </p:sp>
      <p:sp>
        <p:nvSpPr>
          <p:cNvPr id="143" name="Shape 143"/>
          <p:cNvSpPr txBox="1"/>
          <p:nvPr>
            <p:ph idx="2" type="body"/>
          </p:nvPr>
        </p:nvSpPr>
        <p:spPr>
          <a:xfrm>
            <a:off y="1600200" x="4692273"/>
            <a:ext cy="4967700" cx="3994500"/>
          </a:xfrm>
          <a:prstGeom prst="rect">
            <a:avLst/>
          </a:prstGeom>
        </p:spPr>
        <p:txBody>
          <a:bodyPr bIns="91425" rIns="91425" lIns="91425" tIns="91425" anchor="t" anchorCtr="0">
            <a:noAutofit/>
          </a:bodyPr>
          <a:lstStyle/>
          <a:p>
            <a:pPr>
              <a:spcBef>
                <a:spcPts val="0"/>
              </a:spcBef>
              <a:buNone/>
            </a:pPr>
            <a:r>
              <a:t/>
            </a:r>
            <a:endParaRPr/>
          </a:p>
        </p:txBody>
      </p:sp>
      <p:pic>
        <p:nvPicPr>
          <p:cNvPr id="144" name="Shape 144"/>
          <p:cNvPicPr preferRelativeResize="0"/>
          <p:nvPr/>
        </p:nvPicPr>
        <p:blipFill>
          <a:blip r:embed="rId3">
            <a:alphaModFix/>
          </a:blip>
          <a:stretch>
            <a:fillRect/>
          </a:stretch>
        </p:blipFill>
        <p:spPr>
          <a:xfrm>
            <a:off y="2837775" x="169050"/>
            <a:ext cy="3894450" cx="5900674"/>
          </a:xfrm>
          <a:prstGeom prst="rect">
            <a:avLst/>
          </a:prstGeom>
          <a:noFill/>
          <a:ln>
            <a:noFill/>
          </a:ln>
        </p:spPr>
      </p:pic>
      <p:pic>
        <p:nvPicPr>
          <p:cNvPr id="145" name="Shape 145"/>
          <p:cNvPicPr preferRelativeResize="0"/>
          <p:nvPr/>
        </p:nvPicPr>
        <p:blipFill>
          <a:blip r:embed="rId4">
            <a:alphaModFix/>
          </a:blip>
          <a:stretch>
            <a:fillRect/>
          </a:stretch>
        </p:blipFill>
        <p:spPr>
          <a:xfrm>
            <a:off y="963100" x="13749925"/>
            <a:ext cy="1457325" cx="2314574"/>
          </a:xfrm>
          <a:prstGeom prst="rect">
            <a:avLst/>
          </a:prstGeom>
          <a:noFill/>
          <a:ln>
            <a:noFill/>
          </a:ln>
        </p:spPr>
      </p:pic>
      <p:pic>
        <p:nvPicPr>
          <p:cNvPr id="146" name="Shape 146"/>
          <p:cNvPicPr preferRelativeResize="0"/>
          <p:nvPr/>
        </p:nvPicPr>
        <p:blipFill>
          <a:blip r:embed="rId5">
            <a:alphaModFix/>
          </a:blip>
          <a:stretch>
            <a:fillRect/>
          </a:stretch>
        </p:blipFill>
        <p:spPr>
          <a:xfrm>
            <a:off y="844875" x="3800975"/>
            <a:ext cy="3293874" cx="52314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US"/>
              <a:t>One nation, two cultures</a:t>
            </a:r>
          </a:p>
        </p:txBody>
      </p:sp>
      <p:sp>
        <p:nvSpPr>
          <p:cNvPr id="152" name="Shape 15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US"/>
              <a:t>Great Britain has been historically a nation divided not by race or religion, but one divided by altitude. There are two types of terrain in Britain, the lowlands, and the highlands, and these have served to divide Britain’s people and culture.</a:t>
            </a:r>
          </a:p>
          <a:p>
            <a:pPr rtl="0">
              <a:spcBef>
                <a:spcPts val="0"/>
              </a:spcBef>
              <a:buNone/>
            </a:pPr>
            <a:r>
              <a:rPr lang="en-US"/>
              <a:t>Highlands is a relative term as the highest mountain in all of Great Britain is less than 4500 feet high.</a:t>
            </a:r>
          </a:p>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rgbClr val="000000"/>
                </a:solidFill>
                <a:latin typeface="Arial"/>
                <a:ea typeface="Arial"/>
                <a:cs typeface="Arial"/>
                <a:sym typeface="Arial"/>
              </a:rPr>
              <a:t>Do Now</a:t>
            </a:r>
          </a:p>
        </p:txBody>
      </p:sp>
      <p:sp>
        <p:nvSpPr>
          <p:cNvPr id="40" name="Shape 40"/>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On Page 1 of your Journals do a KWL of what you know about Great Britain. </a:t>
            </a:r>
          </a:p>
          <a:p>
            <a:pPr algn="l" rtl="0" marR="0">
              <a:lnSpc>
                <a:spcPct val="100000"/>
              </a:lnSpc>
              <a:spcBef>
                <a:spcPts val="0"/>
              </a:spcBef>
              <a:spcAft>
                <a:spcPts val="0"/>
              </a:spcAft>
              <a:buNone/>
            </a:pPr>
            <a:r>
              <a:t/>
            </a:r>
            <a:endParaRPr sz="3200">
              <a:solidFill>
                <a:schemeClr val="dk1"/>
              </a:solidFill>
            </a:endParaRPr>
          </a:p>
          <a:p>
            <a:pPr algn="l" rtl="0" marR="0">
              <a:lnSpc>
                <a:spcPct val="100000"/>
              </a:lnSpc>
              <a:spcBef>
                <a:spcPts val="0"/>
              </a:spcBef>
              <a:spcAft>
                <a:spcPts val="0"/>
              </a:spcAft>
              <a:buNone/>
            </a:pPr>
            <a:r>
              <a:t/>
            </a:r>
            <a:endParaRPr sz="3200">
              <a:solidFill>
                <a:schemeClr val="dk1"/>
              </a:solidFill>
            </a:endParaRPr>
          </a:p>
          <a:p>
            <a:pPr algn="l" rtl="0" lvl="0" marR="0">
              <a:lnSpc>
                <a:spcPct val="100000"/>
              </a:lnSpc>
              <a:spcBef>
                <a:spcPts val="0"/>
              </a:spcBef>
              <a:spcAft>
                <a:spcPts val="0"/>
              </a:spcAft>
              <a:buNone/>
            </a:pPr>
            <a:r>
              <a:t/>
            </a:r>
            <a:endParaRPr sz="3200">
              <a:solidFill>
                <a:schemeClr val="dk1"/>
              </a:solidFill>
            </a:endParaRPr>
          </a:p>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Include no less than 3 questions you have about it.</a:t>
            </a:r>
          </a:p>
          <a:p>
            <a:pPr algn="l" rtl="0" marR="0">
              <a:lnSpc>
                <a:spcPct val="100000"/>
              </a:lnSpc>
              <a:spcBef>
                <a:spcPts val="0"/>
              </a:spcBef>
              <a:spcAft>
                <a:spcPts val="0"/>
              </a:spcAft>
              <a:buNone/>
            </a:pPr>
            <a:r>
              <a:t/>
            </a:r>
            <a:endParaRPr sz="3200">
              <a:solidFill>
                <a:schemeClr val="dk1"/>
              </a:solidFill>
            </a:endParaRPr>
          </a:p>
          <a:p>
            <a:pPr algn="l" rtl="0" lvl="0" marR="0">
              <a:lnSpc>
                <a:spcPct val="100000"/>
              </a:lnSpc>
              <a:spcBef>
                <a:spcPts val="0"/>
              </a:spcBef>
              <a:spcAft>
                <a:spcPts val="0"/>
              </a:spcAft>
              <a:buNone/>
            </a:pPr>
            <a:r>
              <a:rPr sz="3200" lang="en-US">
                <a:solidFill>
                  <a:schemeClr val="dk1"/>
                </a:solidFill>
              </a:rPr>
              <a:t>You have 7 minutes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sp>
        <p:nvSpPr>
          <p:cNvPr id="157" name="Shape 15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One nation, Two cultures</a:t>
            </a:r>
          </a:p>
        </p:txBody>
      </p:sp>
      <p:sp>
        <p:nvSpPr>
          <p:cNvPr id="158" name="Shape 158"/>
          <p:cNvSpPr txBox="1"/>
          <p:nvPr>
            <p:ph idx="1" type="body"/>
          </p:nvPr>
        </p:nvSpPr>
        <p:spPr>
          <a:xfrm>
            <a:off y="1600200" x="457200"/>
            <a:ext cy="4525961" cx="4038599"/>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chemeClr val="dk1"/>
              </a:buClr>
              <a:buSzPct val="100000"/>
              <a:buFont typeface="Arial"/>
              <a:buChar char="•"/>
            </a:pPr>
            <a:r>
              <a:rPr strike="noStrike" u="none" b="1" cap="none" baseline="0" sz="2400" lang="en-US" i="0">
                <a:solidFill>
                  <a:schemeClr val="dk1"/>
                </a:solidFill>
                <a:latin typeface="Arial"/>
                <a:ea typeface="Arial"/>
                <a:cs typeface="Arial"/>
                <a:sym typeface="Arial"/>
              </a:rPr>
              <a:t>Highlands</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a. Defn- anything over 200 m</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b. location: Scotland, Wales, Ireland</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c. Pastoral-weather to</a:t>
            </a:r>
            <a:r>
              <a:rPr sz="2400" lang="en-US">
                <a:solidFill>
                  <a:schemeClr val="dk1"/>
                </a:solidFill>
              </a:rPr>
              <a:t>o </a:t>
            </a:r>
            <a:r>
              <a:rPr strike="noStrike" u="none" b="0" cap="none" baseline="0" sz="2400" lang="en-US" i="0">
                <a:solidFill>
                  <a:schemeClr val="dk1"/>
                </a:solidFill>
                <a:latin typeface="Arial"/>
                <a:ea typeface="Arial"/>
                <a:cs typeface="Arial"/>
                <a:sym typeface="Arial"/>
              </a:rPr>
              <a:t>cold and wet and soil too rocky and chalky for intensive agriculture mostly oats and barley as crops, sheep rai</a:t>
            </a:r>
            <a:r>
              <a:rPr sz="2400" lang="en-US">
                <a:solidFill>
                  <a:schemeClr val="dk1"/>
                </a:solidFill>
              </a:rPr>
              <a:t>sing</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d. lower population density</a:t>
            </a:r>
          </a:p>
        </p:txBody>
      </p:sp>
      <p:sp>
        <p:nvSpPr>
          <p:cNvPr id="159" name="Shape 159"/>
          <p:cNvSpPr txBox="1"/>
          <p:nvPr>
            <p:ph idx="2" type="body"/>
          </p:nvPr>
        </p:nvSpPr>
        <p:spPr>
          <a:xfrm>
            <a:off y="1600200" x="4648200"/>
            <a:ext cy="4525961" cx="4038599"/>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chemeClr val="dk1"/>
              </a:buClr>
              <a:buSzPct val="100000"/>
              <a:buFont typeface="Arial"/>
              <a:buChar char="•"/>
            </a:pPr>
            <a:r>
              <a:rPr strike="noStrike" u="none" b="1" cap="none" baseline="0" sz="2400" lang="en-US" i="0">
                <a:solidFill>
                  <a:schemeClr val="dk1"/>
                </a:solidFill>
                <a:latin typeface="Arial"/>
                <a:ea typeface="Arial"/>
                <a:cs typeface="Arial"/>
                <a:sym typeface="Arial"/>
              </a:rPr>
              <a:t>Lowlands</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a. Defn- anything under 200 m</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b. location: England, specifically Southern and Eastern </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c. Agricultural- wheat, oats , barley, cattle</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d Greater population density</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y="0" x="0"/>
          <a:ext cy="0" cx="0"/>
          <a:chOff y="0" x="0"/>
          <a:chExt cy="0" cx="0"/>
        </a:xfrm>
      </p:grpSpPr>
      <p:sp>
        <p:nvSpPr>
          <p:cNvPr id="164" name="Shape 16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US"/>
              <a:t>Answer</a:t>
            </a:r>
          </a:p>
        </p:txBody>
      </p:sp>
      <p:sp>
        <p:nvSpPr>
          <p:cNvPr id="165" name="Shape 16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US"/>
              <a:t>How are the differences in culture based on the highlands/lowlands example similar to what happened with Polynesians as they crossed the Pacific?</a:t>
            </a:r>
          </a:p>
          <a:p>
            <a:pPr>
              <a:spcBef>
                <a:spcPts val="0"/>
              </a:spcBef>
              <a:buNone/>
            </a:pPr>
            <a:r>
              <a:rPr lang="en-US"/>
              <a:t>Share with your elbow partner and cme to a consensus on two points to write on the board.</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Other nations in Archipelago</a:t>
            </a:r>
          </a:p>
        </p:txBody>
      </p:sp>
      <p:pic>
        <p:nvPicPr>
          <p:cNvPr id="171" name="Shape 171"/>
          <p:cNvPicPr preferRelativeResize="0"/>
          <p:nvPr>
            <p:ph idx="1" type="body"/>
          </p:nvPr>
        </p:nvPicPr>
        <p:blipFill rotWithShape="1">
          <a:blip r:embed="rId3">
            <a:alphaModFix/>
          </a:blip>
          <a:srcRect t="0" b="0" r="0" l="0"/>
          <a:stretch/>
        </p:blipFill>
        <p:spPr>
          <a:xfrm>
            <a:off y="1143000" x="3429000"/>
            <a:ext cy="5486399" cx="5486399"/>
          </a:xfrm>
          <a:prstGeom prst="rect">
            <a:avLst/>
          </a:prstGeom>
          <a:noFill/>
          <a:ln>
            <a:noFill/>
          </a:ln>
        </p:spPr>
      </p:pic>
      <p:pic>
        <p:nvPicPr>
          <p:cNvPr id="172" name="Shape 172"/>
          <p:cNvPicPr preferRelativeResize="0"/>
          <p:nvPr/>
        </p:nvPicPr>
        <p:blipFill/>
        <p:spPr>
          <a:xfrm>
            <a:off y="2209800" x="762000"/>
            <a:ext cy="2895600" cx="2370137"/>
          </a:xfrm>
          <a:prstGeom prst="rect">
            <a:avLst/>
          </a:prstGeom>
          <a:solidFill>
            <a:srgbClr val="FFFFFF"/>
          </a:solidFill>
          <a:ln>
            <a:noFill/>
          </a:ln>
        </p:spPr>
      </p:pic>
      <p:pic>
        <p:nvPicPr>
          <p:cNvPr id="173" name="Shape 173"/>
          <p:cNvPicPr preferRelativeResize="0"/>
          <p:nvPr/>
        </p:nvPicPr>
        <p:blipFill>
          <a:blip r:embed="rId4">
            <a:alphaModFix/>
          </a:blip>
          <a:stretch>
            <a:fillRect/>
          </a:stretch>
        </p:blipFill>
        <p:spPr>
          <a:xfrm>
            <a:off y="2209800" x="762000"/>
            <a:ext cy="2840797" cx="237012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y="0" x="0"/>
          <a:ext cy="0" cx="0"/>
          <a:chOff y="0" x="0"/>
          <a:chExt cy="0" cx="0"/>
        </a:xfrm>
      </p:grpSpPr>
      <p:sp>
        <p:nvSpPr>
          <p:cNvPr id="178" name="Shape 178"/>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b="0" sz="4400" lang="en-US">
                <a:solidFill>
                  <a:schemeClr val="dk2"/>
                </a:solidFill>
              </a:rPr>
              <a:t> Other Populations</a:t>
            </a:r>
            <a:r>
              <a:rPr strike="noStrike" u="none" b="0" cap="none" baseline="0" sz="4400" lang="en-US" i="0">
                <a:solidFill>
                  <a:schemeClr val="dk2"/>
                </a:solidFill>
                <a:latin typeface="Arial"/>
                <a:ea typeface="Arial"/>
                <a:cs typeface="Arial"/>
                <a:sym typeface="Arial"/>
              </a:rPr>
              <a:t> and Languages</a:t>
            </a:r>
          </a:p>
        </p:txBody>
      </p:sp>
      <p:sp>
        <p:nvSpPr>
          <p:cNvPr id="179" name="Shape 179"/>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Scotland- (Scottish Gaelic)</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Wales-(Welsh)- </a:t>
            </a:r>
            <a:r>
              <a:rPr sz="3200" lang="en-US">
                <a:solidFill>
                  <a:schemeClr val="dk1"/>
                </a:solidFill>
              </a:rPr>
              <a:t>a derivative of Gaelic</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Ireland- (Irish Gaelic)</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Cornwall- Cornish Language last spoken in 18</a:t>
            </a:r>
            <a:r>
              <a:rPr strike="noStrike" u="none" b="0" cap="none" baseline="30000" sz="3200" lang="en-US" i="0">
                <a:solidFill>
                  <a:schemeClr val="dk1"/>
                </a:solidFill>
                <a:latin typeface="Arial"/>
                <a:ea typeface="Arial"/>
                <a:cs typeface="Arial"/>
                <a:sym typeface="Arial"/>
              </a:rPr>
              <a:t>th</a:t>
            </a:r>
            <a:r>
              <a:rPr strike="noStrike" u="none" b="0" cap="none" baseline="0" sz="3200" lang="en-US" i="0">
                <a:solidFill>
                  <a:schemeClr val="dk1"/>
                </a:solidFill>
                <a:latin typeface="Arial"/>
                <a:ea typeface="Arial"/>
                <a:cs typeface="Arial"/>
                <a:sym typeface="Arial"/>
              </a:rPr>
              <a:t> century)</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y="0" x="0"/>
          <a:ext cy="0" cx="0"/>
          <a:chOff y="0" x="0"/>
          <a:chExt cy="0" cx="0"/>
        </a:xfrm>
      </p:grpSpPr>
      <p:pic>
        <p:nvPicPr>
          <p:cNvPr id="184" name="Shape 184"/>
          <p:cNvPicPr preferRelativeResize="0"/>
          <p:nvPr/>
        </p:nvPicPr>
        <p:blipFill>
          <a:blip r:embed="rId3">
            <a:alphaModFix/>
          </a:blip>
          <a:stretch>
            <a:fillRect/>
          </a:stretch>
        </p:blipFill>
        <p:spPr>
          <a:xfrm>
            <a:off y="1053775" x="1875123"/>
            <a:ext cy="5662625" cx="5839599"/>
          </a:xfrm>
          <a:prstGeom prst="rect">
            <a:avLst/>
          </a:prstGeom>
          <a:noFill/>
          <a:ln>
            <a:noFill/>
          </a:ln>
        </p:spPr>
      </p:pic>
      <p:sp>
        <p:nvSpPr>
          <p:cNvPr id="185" name="Shape 185"/>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US"/>
              <a:t>A Second Look</a:t>
            </a:r>
          </a:p>
        </p:txBody>
      </p:sp>
      <p:sp>
        <p:nvSpPr>
          <p:cNvPr id="186" name="Shape 186"/>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sp>
        <p:nvSpPr>
          <p:cNvPr id="191" name="Shape 19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US"/>
              <a:t>Look at the flags for these countries</a:t>
            </a:r>
          </a:p>
        </p:txBody>
      </p:sp>
      <p:sp>
        <p:nvSpPr>
          <p:cNvPr id="192" name="Shape 19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US"/>
              <a:t>England has the cross of St. George</a:t>
            </a:r>
          </a:p>
          <a:p>
            <a:pPr rtl="0">
              <a:spcBef>
                <a:spcPts val="0"/>
              </a:spcBef>
              <a:buNone/>
            </a:pPr>
            <a:r>
              <a:rPr lang="en-US"/>
              <a:t>Northern Ireland has the cross of St. Patrick</a:t>
            </a:r>
          </a:p>
          <a:p>
            <a:pPr rtl="0">
              <a:spcBef>
                <a:spcPts val="0"/>
              </a:spcBef>
              <a:buNone/>
            </a:pPr>
            <a:r>
              <a:rPr lang="en-US"/>
              <a:t>Scotland has the cross of St. Andrew</a:t>
            </a:r>
          </a:p>
          <a:p>
            <a:pPr rtl="0">
              <a:spcBef>
                <a:spcPts val="0"/>
              </a:spcBef>
              <a:buNone/>
            </a:pPr>
            <a:r>
              <a:rPr lang="en-US"/>
              <a:t>However </a:t>
            </a:r>
          </a:p>
          <a:p>
            <a:pPr rtl="0">
              <a:spcBef>
                <a:spcPts val="0"/>
              </a:spcBef>
              <a:buNone/>
            </a:pPr>
            <a:r>
              <a:rPr lang="en-US"/>
              <a:t>Wales has the Banner of the Red Wyrm</a:t>
            </a:r>
          </a:p>
          <a:p>
            <a:pPr>
              <a:spcBef>
                <a:spcPts val="0"/>
              </a:spcBef>
              <a:buNone/>
            </a:pPr>
            <a:r>
              <a:rPr lang="en-US"/>
              <a:t>Republic of Ireland has a tricolor flag with references to its Gaelic tradition, the followers of William of Orange and the peace between them.</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pic>
        <p:nvPicPr>
          <p:cNvPr id="197" name="Shape 197"/>
          <p:cNvPicPr preferRelativeResize="0"/>
          <p:nvPr/>
        </p:nvPicPr>
        <p:blipFill>
          <a:blip r:embed="rId3">
            <a:alphaModFix/>
          </a:blip>
          <a:stretch>
            <a:fillRect/>
          </a:stretch>
        </p:blipFill>
        <p:spPr>
          <a:xfrm>
            <a:off y="57150" x="1233225"/>
            <a:ext cy="6743699" cx="695444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y="0" x="0"/>
          <a:ext cy="0" cx="0"/>
          <a:chOff y="0" x="0"/>
          <a:chExt cy="0" cx="0"/>
        </a:xfrm>
      </p:grpSpPr>
      <p:sp>
        <p:nvSpPr>
          <p:cNvPr id="202" name="Shape 202"/>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t/>
            </a:r>
            <a:endParaRPr/>
          </a:p>
        </p:txBody>
      </p:sp>
      <p:sp>
        <p:nvSpPr>
          <p:cNvPr id="203" name="Shape 203"/>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rPr lang="en-US"/>
              <a:t>In looking at the flags, how do they show any relevance to you here in Hawaii?</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y="0" x="0"/>
          <a:ext cy="0" cx="0"/>
          <a:chOff y="0" x="0"/>
          <a:chExt cy="0" cx="0"/>
        </a:xfrm>
      </p:grpSpPr>
      <p:sp>
        <p:nvSpPr>
          <p:cNvPr id="208" name="Shape 208"/>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US"/>
              <a:t>The Union Jack</a:t>
            </a:r>
          </a:p>
        </p:txBody>
      </p:sp>
      <p:sp>
        <p:nvSpPr>
          <p:cNvPr id="209" name="Shape 209"/>
          <p:cNvSpPr txBox="1"/>
          <p:nvPr>
            <p:ph idx="1" type="body"/>
          </p:nvPr>
        </p:nvSpPr>
        <p:spPr>
          <a:xfrm>
            <a:off y="1600200" x="457200"/>
            <a:ext cy="4967700" cx="3994500"/>
          </a:xfrm>
          <a:prstGeom prst="rect">
            <a:avLst/>
          </a:prstGeom>
        </p:spPr>
        <p:txBody>
          <a:bodyPr bIns="91425" rIns="91425" lIns="91425" tIns="91425" anchor="t" anchorCtr="0">
            <a:noAutofit/>
          </a:bodyPr>
          <a:lstStyle/>
          <a:p>
            <a:pPr rtl="0">
              <a:spcBef>
                <a:spcPts val="0"/>
              </a:spcBef>
              <a:buNone/>
            </a:pPr>
            <a:r>
              <a:rPr sz="2400" lang="en-US"/>
              <a:t>The United Kingdom’s flag is the Union Jack. It is a combination of the cross of St. George and St. Patrick.</a:t>
            </a:r>
          </a:p>
          <a:p>
            <a:pPr rtl="0">
              <a:spcBef>
                <a:spcPts val="0"/>
              </a:spcBef>
              <a:buNone/>
            </a:pPr>
            <a:r>
              <a:t/>
            </a:r>
            <a:endParaRPr sz="2400"/>
          </a:p>
          <a:p>
            <a:pPr rtl="0">
              <a:spcBef>
                <a:spcPts val="0"/>
              </a:spcBef>
              <a:buNone/>
            </a:pPr>
            <a:r>
              <a:t/>
            </a:r>
            <a:endParaRPr sz="2400"/>
          </a:p>
          <a:p>
            <a:pPr>
              <a:spcBef>
                <a:spcPts val="0"/>
              </a:spcBef>
              <a:buNone/>
            </a:pPr>
            <a:r>
              <a:rPr sz="2400" lang="en-US"/>
              <a:t>Hawaii has a Union Jack on its flag to reflect the relationship and history Hawaii has with Britain.</a:t>
            </a:r>
          </a:p>
        </p:txBody>
      </p:sp>
      <p:sp>
        <p:nvSpPr>
          <p:cNvPr id="210" name="Shape 210"/>
          <p:cNvSpPr txBox="1"/>
          <p:nvPr>
            <p:ph idx="2" type="body"/>
          </p:nvPr>
        </p:nvSpPr>
        <p:spPr>
          <a:xfrm>
            <a:off y="1600200" x="4692273"/>
            <a:ext cy="4967700" cx="3994500"/>
          </a:xfrm>
          <a:prstGeom prst="rect">
            <a:avLst/>
          </a:prstGeom>
        </p:spPr>
        <p:txBody>
          <a:bodyPr bIns="91425" rIns="91425" lIns="91425" tIns="91425" anchor="t" anchorCtr="0">
            <a:noAutofit/>
          </a:bodyPr>
          <a:lstStyle/>
          <a:p>
            <a:pPr>
              <a:spcBef>
                <a:spcPts val="0"/>
              </a:spcBef>
              <a:buNone/>
            </a:pPr>
            <a:r>
              <a:t/>
            </a:r>
            <a:endParaRPr/>
          </a:p>
        </p:txBody>
      </p:sp>
      <p:pic>
        <p:nvPicPr>
          <p:cNvPr id="211" name="Shape 211"/>
          <p:cNvPicPr preferRelativeResize="0"/>
          <p:nvPr/>
        </p:nvPicPr>
        <p:blipFill>
          <a:blip r:embed="rId3">
            <a:alphaModFix/>
          </a:blip>
          <a:stretch>
            <a:fillRect/>
          </a:stretch>
        </p:blipFill>
        <p:spPr>
          <a:xfrm>
            <a:off y="1600200" x="5180300"/>
            <a:ext cy="2386500" cx="3182000"/>
          </a:xfrm>
          <a:prstGeom prst="rect">
            <a:avLst/>
          </a:prstGeom>
          <a:noFill/>
          <a:ln>
            <a:noFill/>
          </a:ln>
        </p:spPr>
      </p:pic>
      <p:pic>
        <p:nvPicPr>
          <p:cNvPr id="212" name="Shape 212"/>
          <p:cNvPicPr preferRelativeResize="0"/>
          <p:nvPr/>
        </p:nvPicPr>
        <p:blipFill>
          <a:blip r:embed="rId4">
            <a:alphaModFix/>
          </a:blip>
          <a:stretch>
            <a:fillRect/>
          </a:stretch>
        </p:blipFill>
        <p:spPr>
          <a:xfrm>
            <a:off y="4169250" x="5180300"/>
            <a:ext cy="1705325" cx="339888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y="0" x="0"/>
          <a:ext cy="0" cx="0"/>
          <a:chOff y="0" x="0"/>
          <a:chExt cy="0" cx="0"/>
        </a:xfrm>
      </p:grpSpPr>
      <p:sp>
        <p:nvSpPr>
          <p:cNvPr id="217" name="Shape 21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A Bundle of Terms</a:t>
            </a:r>
          </a:p>
        </p:txBody>
      </p:sp>
      <p:sp>
        <p:nvSpPr>
          <p:cNvPr id="218" name="Shape 218"/>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England- term used for ancient SE  Britain as well as modern times to refer to United Kingdom</a:t>
            </a:r>
          </a:p>
          <a:p>
            <a:pPr algn="l" rtl="0" lvl="0" marR="0" indent="-342900" marL="342900">
              <a:lnSpc>
                <a:spcPct val="9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Great Britain- modern term for kingdoms of England, Wales, Scotland, Northern Ireland and other islands in archipelago- first used by King James VI of Scotland after death of Elizabeth I in 1603</a:t>
            </a:r>
          </a:p>
          <a:p>
            <a:pPr algn="l" rtl="0" lvl="0" marR="0" indent="-342900" marL="342900">
              <a:lnSpc>
                <a:spcPct val="9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United Kingdom- United Kingdom refers to the United Kingdoms of </a:t>
            </a:r>
            <a:r>
              <a:rPr sz="2800" lang="en-US">
                <a:solidFill>
                  <a:schemeClr val="dk1"/>
                </a:solidFill>
              </a:rPr>
              <a:t>England</a:t>
            </a:r>
            <a:r>
              <a:rPr strike="noStrike" u="none" b="0" cap="none" baseline="0" sz="2800" lang="en-US" i="0">
                <a:solidFill>
                  <a:schemeClr val="dk1"/>
                </a:solidFill>
                <a:latin typeface="Arial"/>
                <a:ea typeface="Arial"/>
                <a:cs typeface="Arial"/>
                <a:sym typeface="Arial"/>
              </a:rPr>
              <a:t> and Northern Ireland and may include Scotland (modern).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y="0" x="0"/>
          <a:ext cy="0" cx="0"/>
          <a:chOff y="0" x="0"/>
          <a:chExt cy="0" cx="0"/>
        </a:xfrm>
      </p:grpSpPr>
      <p:sp>
        <p:nvSpPr>
          <p:cNvPr id="45" name="Shape 45"/>
          <p:cNvSpPr txBox="1"/>
          <p:nvPr>
            <p:ph type="title"/>
          </p:nvPr>
        </p:nvSpPr>
        <p:spPr>
          <a:xfrm>
            <a:off y="173287" x="457200"/>
            <a:ext cy="1143000" cx="8229600"/>
          </a:xfrm>
          <a:prstGeom prst="rect">
            <a:avLst/>
          </a:prstGeom>
        </p:spPr>
        <p:txBody>
          <a:bodyPr bIns="91425" rIns="91425" lIns="91425" tIns="91425" anchor="b" anchorCtr="0">
            <a:noAutofit/>
          </a:bodyPr>
          <a:lstStyle/>
          <a:p>
            <a:pPr>
              <a:spcBef>
                <a:spcPts val="0"/>
              </a:spcBef>
              <a:buNone/>
            </a:pPr>
            <a:r>
              <a:rPr b="0" sz="3000" lang="en-US">
                <a:solidFill>
                  <a:srgbClr val="000000"/>
                </a:solidFill>
              </a:rPr>
              <a:t>P</a:t>
            </a:r>
            <a:r>
              <a:rPr b="0" lang="en-US">
                <a:solidFill>
                  <a:srgbClr val="000000"/>
                </a:solidFill>
              </a:rPr>
              <a:t>air share</a:t>
            </a:r>
          </a:p>
        </p:txBody>
      </p:sp>
      <p:sp>
        <p:nvSpPr>
          <p:cNvPr id="46" name="Shape 4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US"/>
              <a:t>With your elbow partner create a list of no less than 5 items that can be used to describe the physical demographics/ characteristics of a country. Both of you should have the list in your journals. You have 3 minutes.</a:t>
            </a:r>
          </a:p>
          <a:p>
            <a:pPr rtl="0">
              <a:spcBef>
                <a:spcPts val="0"/>
              </a:spcBef>
              <a:buNone/>
            </a:pPr>
            <a:r>
              <a:t/>
            </a:r>
            <a:endParaRPr/>
          </a:p>
          <a:p>
            <a:pPr>
              <a:spcBef>
                <a:spcPts val="0"/>
              </a:spcBef>
              <a:buNone/>
            </a:pPr>
            <a:r>
              <a:rPr lang="en-US" i="1"/>
              <a:t>Hint: THINK ALMANAC</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y="0" x="0"/>
          <a:ext cy="0" cx="0"/>
          <a:chOff y="0" x="0"/>
          <a:chExt cy="0" cx="0"/>
        </a:xfrm>
      </p:grpSpPr>
      <p:sp>
        <p:nvSpPr>
          <p:cNvPr id="223" name="Shape 22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US"/>
              <a:t>Muddy points </a:t>
            </a:r>
          </a:p>
        </p:txBody>
      </p:sp>
      <p:sp>
        <p:nvSpPr>
          <p:cNvPr id="224" name="Shape 22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US"/>
              <a:t>On a half sheet of paper provide:</a:t>
            </a:r>
          </a:p>
          <a:p>
            <a:pPr rtl="0">
              <a:spcBef>
                <a:spcPts val="0"/>
              </a:spcBef>
              <a:buNone/>
            </a:pPr>
            <a:r>
              <a:rPr lang="en-US"/>
              <a:t>1 fact you know</a:t>
            </a:r>
          </a:p>
          <a:p>
            <a:pPr rtl="0">
              <a:spcBef>
                <a:spcPts val="0"/>
              </a:spcBef>
              <a:buNone/>
            </a:pPr>
            <a:r>
              <a:rPr lang="en-US"/>
              <a:t>2 new facts/words you learned</a:t>
            </a:r>
          </a:p>
          <a:p>
            <a:pPr rtl="0">
              <a:spcBef>
                <a:spcPts val="0"/>
              </a:spcBef>
              <a:buNone/>
            </a:pPr>
            <a:r>
              <a:rPr lang="en-US"/>
              <a:t>3 questions you have or items you are mot clear on</a:t>
            </a:r>
          </a:p>
          <a:p>
            <a:pPr>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y="0" x="0"/>
          <a:ext cy="0" cx="0"/>
          <a:chOff y="0" x="0"/>
          <a:chExt cy="0" cx="0"/>
        </a:xfrm>
      </p:grpSpPr>
      <p:sp>
        <p:nvSpPr>
          <p:cNvPr id="229" name="Shape 229"/>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t/>
            </a:r>
            <a:endParaRPr/>
          </a:p>
        </p:txBody>
      </p:sp>
      <p:sp>
        <p:nvSpPr>
          <p:cNvPr id="230" name="Shape 23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sz="3600" lang="en-US">
                <a:solidFill>
                  <a:schemeClr val="dk1"/>
                </a:solidFill>
              </a:rPr>
              <a:t>Next we will look at the earliest people who inhabited England, and what contributions they made toward establishing a unique British identity and how that shaped our American identity.</a:t>
            </a:r>
          </a:p>
          <a:p>
            <a:pPr>
              <a:spcBef>
                <a:spcPts val="0"/>
              </a:spcBef>
              <a:buNone/>
            </a:pPr>
            <a:r>
              <a:t/>
            </a:r>
            <a:endParaRPr sz="3600">
              <a:solidFill>
                <a:schemeClr val="dk1"/>
              </a:solidFil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y="0" x="0"/>
          <a:ext cy="0" cx="0"/>
          <a:chOff y="0" x="0"/>
          <a:chExt cy="0" cx="0"/>
        </a:xfrm>
      </p:grpSpPr>
      <p:sp>
        <p:nvSpPr>
          <p:cNvPr id="51" name="Shape 5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t/>
            </a:r>
            <a:endParaRPr/>
          </a:p>
        </p:txBody>
      </p:sp>
      <p:sp>
        <p:nvSpPr>
          <p:cNvPr id="52" name="Shape 5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US"/>
              <a:t>Use the following map to identify and label the following on your map:</a:t>
            </a:r>
          </a:p>
          <a:p>
            <a:pPr rtl="0" lvl="0" indent="-419100" marL="457200">
              <a:spcBef>
                <a:spcPts val="0"/>
              </a:spcBef>
              <a:buClr>
                <a:srgbClr val="000000"/>
              </a:buClr>
              <a:buSzPct val="100000"/>
              <a:buFont typeface="Arial"/>
              <a:buChar char="●"/>
            </a:pPr>
            <a:r>
              <a:rPr lang="en-US"/>
              <a:t>England</a:t>
            </a:r>
          </a:p>
          <a:p>
            <a:pPr rtl="0" lvl="0" indent="-419100" marL="457200">
              <a:spcBef>
                <a:spcPts val="0"/>
              </a:spcBef>
              <a:buClr>
                <a:srgbClr val="000000"/>
              </a:buClr>
              <a:buSzPct val="100000"/>
              <a:buFont typeface="Arial"/>
              <a:buChar char="●"/>
            </a:pPr>
            <a:r>
              <a:rPr lang="en-US"/>
              <a:t>Scotland</a:t>
            </a:r>
          </a:p>
          <a:p>
            <a:pPr rtl="0" lvl="0" indent="-419100" marL="457200">
              <a:spcBef>
                <a:spcPts val="0"/>
              </a:spcBef>
              <a:buClr>
                <a:srgbClr val="000000"/>
              </a:buClr>
              <a:buSzPct val="100000"/>
              <a:buFont typeface="Arial"/>
              <a:buChar char="●"/>
            </a:pPr>
            <a:r>
              <a:rPr lang="en-US"/>
              <a:t>Wales</a:t>
            </a:r>
          </a:p>
          <a:p>
            <a:pPr rtl="0" lvl="0" indent="-419100" marL="457200">
              <a:spcBef>
                <a:spcPts val="0"/>
              </a:spcBef>
              <a:buClr>
                <a:srgbClr val="000000"/>
              </a:buClr>
              <a:buSzPct val="100000"/>
              <a:buFont typeface="Arial"/>
              <a:buChar char="●"/>
            </a:pPr>
            <a:r>
              <a:rPr lang="en-US"/>
              <a:t>Northern Ireland</a:t>
            </a:r>
          </a:p>
          <a:p>
            <a:pPr lvl="0" indent="-419100" marL="457200">
              <a:spcBef>
                <a:spcPts val="0"/>
              </a:spcBef>
              <a:buClr>
                <a:srgbClr val="000000"/>
              </a:buClr>
              <a:buSzPct val="100000"/>
              <a:buFont typeface="Arial"/>
              <a:buChar char="●"/>
            </a:pPr>
            <a:r>
              <a:rPr lang="en-US"/>
              <a:t>Ireland</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y="0" x="0"/>
          <a:ext cy="0" cx="0"/>
          <a:chOff y="0" x="0"/>
          <a:chExt cy="0" cx="0"/>
        </a:xfrm>
      </p:grpSpPr>
      <p:pic>
        <p:nvPicPr>
          <p:cNvPr id="57" name="Shape 57"/>
          <p:cNvPicPr preferRelativeResize="0"/>
          <p:nvPr/>
        </p:nvPicPr>
        <p:blipFill>
          <a:blip r:embed="rId3">
            <a:alphaModFix/>
          </a:blip>
          <a:stretch>
            <a:fillRect/>
          </a:stretch>
        </p:blipFill>
        <p:spPr>
          <a:xfrm>
            <a:off y="57150" x="1233225"/>
            <a:ext cy="6743699" cx="695444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y="0" x="0"/>
          <a:ext cy="0" cx="0"/>
          <a:chOff y="0" x="0"/>
          <a:chExt cy="0" cx="0"/>
        </a:xfrm>
      </p:grpSpPr>
      <p:sp>
        <p:nvSpPr>
          <p:cNvPr id="62" name="Shape 62"/>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t/>
            </a:r>
            <a:endParaRPr/>
          </a:p>
        </p:txBody>
      </p:sp>
      <p:sp>
        <p:nvSpPr>
          <p:cNvPr id="63" name="Shape 63"/>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rPr lang="en-US"/>
              <a:t>Add the mountains to Britain. You do not need to be perfect, just mark their general location.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y="0" x="0"/>
          <a:ext cy="0" cx="0"/>
          <a:chOff y="0" x="0"/>
          <a:chExt cy="0" cx="0"/>
        </a:xfrm>
      </p:grpSpPr>
      <p:sp>
        <p:nvSpPr>
          <p:cNvPr id="68" name="Shape 68"/>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Geography</a:t>
            </a:r>
          </a:p>
        </p:txBody>
      </p:sp>
      <p:sp>
        <p:nvSpPr>
          <p:cNvPr id="69" name="Shape 69"/>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139700" marL="342900">
              <a:lnSpc>
                <a:spcPct val="100000"/>
              </a:lnSpc>
              <a:spcBef>
                <a:spcPts val="0"/>
              </a:spcBef>
              <a:spcAft>
                <a:spcPts val="0"/>
              </a:spcAft>
              <a:buClr>
                <a:schemeClr val="dk1"/>
              </a:buClr>
              <a:buSzPct val="100000"/>
              <a:buFont typeface="Arial"/>
              <a:buNone/>
            </a:pPr>
            <a:r>
              <a:rPr sz="3200" lang="en-US">
                <a:solidFill>
                  <a:schemeClr val="dk1"/>
                </a:solidFill>
              </a:rPr>
              <a:t>Great Britain is</a:t>
            </a:r>
          </a:p>
          <a:p>
            <a:pPr algn="l" rtl="0" lvl="0" marR="0" indent="-139700" marL="342900">
              <a:lnSpc>
                <a:spcPct val="100000"/>
              </a:lnSpc>
              <a:spcBef>
                <a:spcPts val="0"/>
              </a:spcBef>
              <a:spcAft>
                <a:spcPts val="0"/>
              </a:spcAft>
              <a:buClr>
                <a:schemeClr val="dk1"/>
              </a:buClr>
              <a:buSzPct val="100000"/>
              <a:buFont typeface="Arial"/>
              <a:buNone/>
            </a:pPr>
            <a:r>
              <a:rPr sz="3200" lang="en-US">
                <a:solidFill>
                  <a:schemeClr val="dk1"/>
                </a:solidFill>
              </a:rPr>
              <a:t> mountainous in</a:t>
            </a:r>
          </a:p>
          <a:p>
            <a:pPr algn="l" rtl="0" lvl="0" marR="0" indent="-139700" marL="342900">
              <a:lnSpc>
                <a:spcPct val="100000"/>
              </a:lnSpc>
              <a:spcBef>
                <a:spcPts val="0"/>
              </a:spcBef>
              <a:spcAft>
                <a:spcPts val="0"/>
              </a:spcAft>
              <a:buClr>
                <a:schemeClr val="dk1"/>
              </a:buClr>
              <a:buSzPct val="100000"/>
              <a:buFont typeface="Arial"/>
              <a:buNone/>
            </a:pPr>
            <a:r>
              <a:rPr sz="3200" lang="en-US">
                <a:solidFill>
                  <a:schemeClr val="dk1"/>
                </a:solidFill>
              </a:rPr>
              <a:t>the North and</a:t>
            </a:r>
          </a:p>
          <a:p>
            <a:pPr algn="l" rtl="0" lvl="0" marR="0" indent="-139700" marL="342900">
              <a:lnSpc>
                <a:spcPct val="100000"/>
              </a:lnSpc>
              <a:spcBef>
                <a:spcPts val="0"/>
              </a:spcBef>
              <a:spcAft>
                <a:spcPts val="0"/>
              </a:spcAft>
              <a:buClr>
                <a:schemeClr val="dk1"/>
              </a:buClr>
              <a:buSzPct val="100000"/>
              <a:buFont typeface="Arial"/>
              <a:buNone/>
            </a:pPr>
            <a:r>
              <a:rPr sz="3200" lang="en-US">
                <a:solidFill>
                  <a:schemeClr val="dk1"/>
                </a:solidFill>
              </a:rPr>
              <a:t>West. It has plains</a:t>
            </a:r>
          </a:p>
          <a:p>
            <a:pPr algn="l" rtl="0" lvl="0" marR="0" indent="-139700" marL="342900">
              <a:lnSpc>
                <a:spcPct val="100000"/>
              </a:lnSpc>
              <a:spcBef>
                <a:spcPts val="0"/>
              </a:spcBef>
              <a:spcAft>
                <a:spcPts val="0"/>
              </a:spcAft>
              <a:buClr>
                <a:schemeClr val="dk1"/>
              </a:buClr>
              <a:buSzPct val="100000"/>
              <a:buFont typeface="Arial"/>
              <a:buNone/>
            </a:pPr>
            <a:r>
              <a:rPr sz="3200" lang="en-US">
                <a:solidFill>
                  <a:schemeClr val="dk1"/>
                </a:solidFill>
              </a:rPr>
              <a:t>and forests in the</a:t>
            </a:r>
          </a:p>
          <a:p>
            <a:pPr algn="l" rtl="0" lvl="0" marR="0" indent="-139700" marL="342900">
              <a:lnSpc>
                <a:spcPct val="100000"/>
              </a:lnSpc>
              <a:spcBef>
                <a:spcPts val="0"/>
              </a:spcBef>
              <a:spcAft>
                <a:spcPts val="0"/>
              </a:spcAft>
              <a:buClr>
                <a:schemeClr val="dk1"/>
              </a:buClr>
              <a:buSzPct val="100000"/>
              <a:buFont typeface="Arial"/>
              <a:buNone/>
            </a:pPr>
            <a:r>
              <a:rPr sz="3200" lang="en-US">
                <a:solidFill>
                  <a:schemeClr val="dk1"/>
                </a:solidFill>
              </a:rPr>
              <a:t>South and East.</a:t>
            </a:r>
          </a:p>
        </p:txBody>
      </p:sp>
      <p:pic>
        <p:nvPicPr>
          <p:cNvPr id="70" name="Shape 70"/>
          <p:cNvPicPr preferRelativeResize="0"/>
          <p:nvPr/>
        </p:nvPicPr>
        <p:blipFill>
          <a:blip r:embed="rId3">
            <a:alphaModFix/>
          </a:blip>
          <a:stretch>
            <a:fillRect/>
          </a:stretch>
        </p:blipFill>
        <p:spPr>
          <a:xfrm>
            <a:off y="1321675" x="4148675"/>
            <a:ext cy="5637975" cx="45381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y="0" x="0"/>
          <a:ext cy="0" cx="0"/>
          <a:chOff y="0" x="0"/>
          <a:chExt cy="0" cx="0"/>
        </a:xfrm>
      </p:grpSpPr>
      <p:sp>
        <p:nvSpPr>
          <p:cNvPr id="75" name="Shape 7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Location in Europe</a:t>
            </a:r>
          </a:p>
        </p:txBody>
      </p:sp>
      <p:pic>
        <p:nvPicPr>
          <p:cNvPr id="76" name="Shape 76"/>
          <p:cNvPicPr preferRelativeResize="0"/>
          <p:nvPr>
            <p:ph idx="1" type="body"/>
          </p:nvPr>
        </p:nvPicPr>
        <p:blipFill rotWithShape="1">
          <a:blip r:embed="rId3">
            <a:alphaModFix/>
          </a:blip>
          <a:srcRect t="0" b="0" r="0" l="0"/>
          <a:stretch/>
        </p:blipFill>
        <p:spPr>
          <a:xfrm>
            <a:off y="1621874" x="274799"/>
            <a:ext cy="4609199" cx="88691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y="0" x="0"/>
          <a:ext cy="0" cx="0"/>
          <a:chOff y="0" x="0"/>
          <a:chExt cy="0" cx="0"/>
        </a:xfrm>
      </p:grpSpPr>
      <p:sp>
        <p:nvSpPr>
          <p:cNvPr id="81" name="Shape 8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Size</a:t>
            </a:r>
          </a:p>
        </p:txBody>
      </p:sp>
      <p:sp>
        <p:nvSpPr>
          <p:cNvPr id="82" name="Shape 82"/>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9</a:t>
            </a:r>
            <a:r>
              <a:rPr strike="noStrike" u="none" b="0" cap="none" baseline="30000" sz="3200" lang="en-US" i="0">
                <a:solidFill>
                  <a:schemeClr val="dk1"/>
                </a:solidFill>
                <a:latin typeface="Arial"/>
                <a:ea typeface="Arial"/>
                <a:cs typeface="Arial"/>
                <a:sym typeface="Arial"/>
              </a:rPr>
              <a:t>th</a:t>
            </a:r>
            <a:r>
              <a:rPr strike="noStrike" u="none" b="0" cap="none" baseline="0" sz="3200" lang="en-US" i="0">
                <a:solidFill>
                  <a:schemeClr val="dk1"/>
                </a:solidFill>
                <a:latin typeface="Arial"/>
                <a:ea typeface="Arial"/>
                <a:cs typeface="Arial"/>
                <a:sym typeface="Arial"/>
              </a:rPr>
              <a:t> largest island</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Almost 81000 sq. mi.</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600 mi. N to S</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300 mi. E to W</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Technically an </a:t>
            </a:r>
            <a:r>
              <a:rPr strike="noStrike" u="none" b="0" cap="none" baseline="0" sz="3200" lang="en-US" i="1">
                <a:solidFill>
                  <a:srgbClr val="FF0066"/>
                </a:solidFill>
                <a:latin typeface="Arial"/>
                <a:ea typeface="Arial"/>
                <a:cs typeface="Arial"/>
                <a:sym typeface="Arial"/>
              </a:rPr>
              <a:t>Archipelago </a:t>
            </a:r>
            <a:r>
              <a:rPr strike="noStrike" u="none" b="0" cap="none" baseline="0" sz="3200" lang="en-US" i="0">
                <a:solidFill>
                  <a:schemeClr val="dk1"/>
                </a:solidFill>
                <a:latin typeface="Arial"/>
                <a:ea typeface="Arial"/>
                <a:cs typeface="Arial"/>
                <a:sym typeface="Arial"/>
              </a:rPr>
              <a:t>of islands</a:t>
            </a:r>
          </a:p>
          <a:p>
            <a:pPr algn="l" rtl="0" lvl="0" marR="0" indent="-342900" marL="342900">
              <a:lnSpc>
                <a:spcPct val="100000"/>
              </a:lnSpc>
              <a:spcBef>
                <a:spcPts val="640"/>
              </a:spcBef>
              <a:spcAft>
                <a:spcPts val="0"/>
              </a:spcAft>
              <a:buClr>
                <a:schemeClr val="dk1"/>
              </a:buClr>
              <a:buSzPct val="100000"/>
              <a:buFont typeface="Arial"/>
              <a:buChar char="•"/>
            </a:pPr>
            <a:r>
              <a:rPr sz="3200" lang="en-US">
                <a:solidFill>
                  <a:schemeClr val="dk1"/>
                </a:solidFill>
              </a:rPr>
              <a:t>Tallest peak 4409 ft high (Ben Nevis)</a:t>
            </a:r>
          </a:p>
          <a:p>
            <a:pPr algn="l" rtl="0" lvl="0" marR="0" indent="-139700" marL="342900">
              <a:lnSpc>
                <a:spcPct val="100000"/>
              </a:lnSpc>
              <a:spcBef>
                <a:spcPts val="640"/>
              </a:spcBef>
              <a:spcAft>
                <a:spcPts val="0"/>
              </a:spcAft>
              <a:buClr>
                <a:schemeClr val="dk1"/>
              </a:buClr>
              <a:buFont typeface="Arial"/>
              <a:buNone/>
            </a:pPr>
            <a:r>
              <a:t/>
            </a:r>
            <a:endParaRPr strike="noStrike" u="none" b="0" cap="none" baseline="0" sz="3200" i="1">
              <a:solidFill>
                <a:srgbClr val="FF0066"/>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