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8" name="Shape 1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7" name="Shape 197"/>
        <p:cNvGrpSpPr/>
        <p:nvPr/>
      </p:nvGrpSpPr>
      <p:grpSpPr>
        <a:xfrm>
          <a:off y="0" x="0"/>
          <a:ext cy="0" cx="0"/>
          <a:chOff y="0" x="0"/>
          <a:chExt cy="0" cx="0"/>
        </a:xfrm>
      </p:grpSpPr>
      <p:sp>
        <p:nvSpPr>
          <p:cNvPr id="198" name="Shape 1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9" name="Shape 19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5" name="Shape 2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1" name="Shape 2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3" name="Shape 2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9" name="Shape 22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3" name="Shape 233"/>
        <p:cNvGrpSpPr/>
        <p:nvPr/>
      </p:nvGrpSpPr>
      <p:grpSpPr>
        <a:xfrm>
          <a:off y="0" x="0"/>
          <a:ext cy="0" cx="0"/>
          <a:chOff y="0" x="0"/>
          <a:chExt cy="0" cx="0"/>
        </a:xfrm>
      </p:grpSpPr>
      <p:sp>
        <p:nvSpPr>
          <p:cNvPr id="234" name="Shape 2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5" name="Shape 2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6" name="Shape 12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2" name="Shape 13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10" name="Shape 10"/>
          <p:cNvGrpSpPr/>
          <p:nvPr/>
        </p:nvGrpSpPr>
        <p:grpSpPr>
          <a:xfrm>
            <a:off y="-1078" x="0"/>
            <a:ext cy="5144627" cx="1827407"/>
            <a:chOff y="-1438" x="0"/>
            <a:chExt cy="6859503" cx="798029"/>
          </a:xfrm>
        </p:grpSpPr>
        <p:sp>
          <p:nvSpPr>
            <p:cNvPr id="11" name="Shape 11"/>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2" name="Shape 12"/>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13" name="Shape 13"/>
          <p:cNvGrpSpPr/>
          <p:nvPr/>
        </p:nvGrpSpPr>
        <p:grpSpPr>
          <a:xfrm flipH="1">
            <a:off y="0" x="7316591"/>
            <a:ext cy="5144627" cx="1827407"/>
            <a:chOff y="-1438" x="0"/>
            <a:chExt cy="6859503" cx="798029"/>
          </a:xfrm>
        </p:grpSpPr>
        <p:sp>
          <p:nvSpPr>
            <p:cNvPr id="14" name="Shape 14"/>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16" name="Shape 16"/>
          <p:cNvSpPr txBox="1"/>
          <p:nvPr>
            <p:ph type="ctrTitle"/>
          </p:nvPr>
        </p:nvSpPr>
        <p:spPr>
          <a:xfrm>
            <a:off y="1568184" x="685800"/>
            <a:ext cy="12380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7" name="Shape 17"/>
          <p:cNvSpPr txBox="1"/>
          <p:nvPr>
            <p:ph idx="1" type="subTitle"/>
          </p:nvPr>
        </p:nvSpPr>
        <p:spPr>
          <a:xfrm>
            <a:off y="2914650" x="685800"/>
            <a:ext cy="658500" cx="7772400"/>
          </a:xfrm>
          <a:prstGeom prst="rect">
            <a:avLst/>
          </a:prstGeom>
        </p:spPr>
        <p:txBody>
          <a:bodyPr bIns="91425" rIns="91425" lIns="91425" tIns="91425" anchor="t" anchorCtr="0"/>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
        <p:nvSpPr>
          <p:cNvPr id="18" name="Shape 1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y="0" x="0"/>
          <a:ext cy="0" cx="0"/>
          <a:chOff y="0" x="0"/>
          <a:chExt cy="0" cx="0"/>
        </a:xfrm>
      </p:grpSpPr>
      <p:sp>
        <p:nvSpPr>
          <p:cNvPr id="20" name="Shape 20"/>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21" name="Shape 21"/>
          <p:cNvGrpSpPr/>
          <p:nvPr/>
        </p:nvGrpSpPr>
        <p:grpSpPr>
          <a:xfrm>
            <a:off y="-1078" x="0"/>
            <a:ext cy="5144627" cx="649180"/>
            <a:chOff y="-1438" x="0"/>
            <a:chExt cy="6859503" cx="649180"/>
          </a:xfrm>
        </p:grpSpPr>
        <p:sp>
          <p:nvSpPr>
            <p:cNvPr id="22" name="Shape 22"/>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3" name="Shape 23"/>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24" name="Shape 24"/>
          <p:cNvGrpSpPr/>
          <p:nvPr/>
        </p:nvGrpSpPr>
        <p:grpSpPr>
          <a:xfrm flipH="1">
            <a:off y="0" x="8494493"/>
            <a:ext cy="5144627" cx="649180"/>
            <a:chOff y="-1438" x="0"/>
            <a:chExt cy="6859503" cx="649180"/>
          </a:xfrm>
        </p:grpSpPr>
        <p:sp>
          <p:nvSpPr>
            <p:cNvPr id="25" name="Shape 25"/>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6" name="Shape 26"/>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27" name="Shape 27"/>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28" name="Shape 2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1" name="Shape 31"/>
        <p:cNvGrpSpPr/>
        <p:nvPr/>
      </p:nvGrpSpPr>
      <p:grpSpPr>
        <a:xfrm>
          <a:off y="0" x="0"/>
          <a:ext cy="0" cx="0"/>
          <a:chOff y="0" x="0"/>
          <a:chExt cy="0" cx="0"/>
        </a:xfrm>
      </p:grpSpPr>
      <p:sp>
        <p:nvSpPr>
          <p:cNvPr id="32" name="Shape 32"/>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33" name="Shape 33"/>
          <p:cNvGrpSpPr/>
          <p:nvPr/>
        </p:nvGrpSpPr>
        <p:grpSpPr>
          <a:xfrm>
            <a:off y="-1078" x="0"/>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36" name="Shape 36"/>
          <p:cNvGrpSpPr/>
          <p:nvPr/>
        </p:nvGrpSpPr>
        <p:grpSpPr>
          <a:xfrm flipH="1">
            <a:off y="0" x="8494493"/>
            <a:ext cy="5144627" cx="649180"/>
            <a:chOff y="-1438" x="0"/>
            <a:chExt cy="6859503" cx="649180"/>
          </a:xfrm>
        </p:grpSpPr>
        <p:sp>
          <p:nvSpPr>
            <p:cNvPr id="37" name="Shape 37"/>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38" name="Shape 38"/>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39" name="Shape 39"/>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40" name="Shape 40"/>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1" name="Shape 41"/>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3" name="Shape 4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y="0" x="0"/>
          <a:ext cy="0" cx="0"/>
          <a:chOff y="0" x="0"/>
          <a:chExt cy="0" cx="0"/>
        </a:xfrm>
      </p:grpSpPr>
      <p:sp>
        <p:nvSpPr>
          <p:cNvPr id="45" name="Shape 45"/>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46" name="Shape 46"/>
          <p:cNvGrpSpPr/>
          <p:nvPr/>
        </p:nvGrpSpPr>
        <p:grpSpPr>
          <a:xfrm>
            <a:off y="-1078" x="0"/>
            <a:ext cy="5144627" cx="649180"/>
            <a:chOff y="-1438" x="0"/>
            <a:chExt cy="6859503" cx="649180"/>
          </a:xfrm>
        </p:grpSpPr>
        <p:sp>
          <p:nvSpPr>
            <p:cNvPr id="47" name="Shape 47"/>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8" name="Shape 48"/>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49" name="Shape 49"/>
          <p:cNvGrpSpPr/>
          <p:nvPr/>
        </p:nvGrpSpPr>
        <p:grpSpPr>
          <a:xfrm flipH="1">
            <a:off y="0" x="8494493"/>
            <a:ext cy="5144627" cx="649180"/>
            <a:chOff y="-1438" x="0"/>
            <a:chExt cy="6859503" cx="649180"/>
          </a:xfrm>
        </p:grpSpPr>
        <p:sp>
          <p:nvSpPr>
            <p:cNvPr id="50" name="Shape 5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1" name="Shape 5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52" name="Shape 52"/>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53" name="Shape 53"/>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5" name="Shape 55"/>
        <p:cNvGrpSpPr/>
        <p:nvPr/>
      </p:nvGrpSpPr>
      <p:grpSpPr>
        <a:xfrm>
          <a:off y="0" x="0"/>
          <a:ext cy="0" cx="0"/>
          <a:chOff y="0" x="0"/>
          <a:chExt cy="0" cx="0"/>
        </a:xfrm>
      </p:grpSpPr>
      <p:sp>
        <p:nvSpPr>
          <p:cNvPr id="56" name="Shape 56"/>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57" name="Shape 57"/>
          <p:cNvGrpSpPr/>
          <p:nvPr/>
        </p:nvGrpSpPr>
        <p:grpSpPr>
          <a:xfrm>
            <a:off y="-1078" x="0"/>
            <a:ext cy="5144627" cx="649180"/>
            <a:chOff y="-1438" x="0"/>
            <a:chExt cy="6859503" cx="649180"/>
          </a:xfrm>
        </p:grpSpPr>
        <p:sp>
          <p:nvSpPr>
            <p:cNvPr id="58" name="Shape 58"/>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9" name="Shape 59"/>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60" name="Shape 60"/>
          <p:cNvGrpSpPr/>
          <p:nvPr/>
        </p:nvGrpSpPr>
        <p:grpSpPr>
          <a:xfrm flipH="1">
            <a:off y="0" x="8494493"/>
            <a:ext cy="5144627" cx="649180"/>
            <a:chOff y="-1438" x="0"/>
            <a:chExt cy="6859503" cx="649180"/>
          </a:xfrm>
        </p:grpSpPr>
        <p:sp>
          <p:nvSpPr>
            <p:cNvPr id="61" name="Shape 6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2" name="Shape 6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63" name="Shape 63"/>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64" name="Shape 64"/>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lt2"/>
              </a:buClr>
              <a:buSzPct val="100000"/>
              <a:buNone/>
              <a:defRPr sz="1800">
                <a:solidFill>
                  <a:schemeClr val="lt2"/>
                </a:solidFill>
              </a:defRPr>
            </a:lvl1pPr>
          </a:lstStyle>
          <a:p/>
        </p:txBody>
      </p:sp>
      <p:sp>
        <p:nvSpPr>
          <p:cNvPr id="65" name="Shape 6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y="0" x="0"/>
          <a:ext cy="0" cx="0"/>
          <a:chOff y="0" x="0"/>
          <a:chExt cy="0" cx="0"/>
        </a:xfrm>
      </p:grpSpPr>
      <p:sp>
        <p:nvSpPr>
          <p:cNvPr id="67" name="Shape 67"/>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68" name="Shape 68"/>
          <p:cNvGrpSpPr/>
          <p:nvPr/>
        </p:nvGrpSpPr>
        <p:grpSpPr>
          <a:xfrm>
            <a:off y="-1078" x="0"/>
            <a:ext cy="5144627" cx="649180"/>
            <a:chOff y="-1438" x="0"/>
            <a:chExt cy="6859503" cx="649180"/>
          </a:xfrm>
        </p:grpSpPr>
        <p:sp>
          <p:nvSpPr>
            <p:cNvPr id="69" name="Shape 69"/>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70" name="Shape 70"/>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71" name="Shape 71"/>
          <p:cNvGrpSpPr/>
          <p:nvPr/>
        </p:nvGrpSpPr>
        <p:grpSpPr>
          <a:xfrm flipH="1">
            <a:off y="0" x="8494493"/>
            <a:ext cy="5144627" cx="649180"/>
            <a:chOff y="-1438" x="0"/>
            <a:chExt cy="6859503" cx="649180"/>
          </a:xfrm>
        </p:grpSpPr>
        <p:sp>
          <p:nvSpPr>
            <p:cNvPr id="72" name="Shape 72"/>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73" name="Shape 73"/>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74" name="Shape 74"/>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75" name="Shape 7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lt1"/>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en.wikipedia.org/wiki/Uppland" Type="http://schemas.openxmlformats.org/officeDocument/2006/relationships/hyperlink" TargetMode="External" Id="rId4"/><Relationship Target="http://en.wikipedia.org/wiki/M%C3%B6jbro_Runestone" Type="http://schemas.openxmlformats.org/officeDocument/2006/relationships/hyperlink" TargetMode="External" Id="rId3"/><Relationship Target="http://en.wikipedia.org/wiki/Wikipedia:Citation_needed" Type="http://schemas.openxmlformats.org/officeDocument/2006/relationships/hyperlink" TargetMode="External" Id="rId6"/><Relationship Target="http://en.wikipedia.org/wiki/Kylver_Stone" Type="http://schemas.openxmlformats.org/officeDocument/2006/relationships/hyperlink" TargetMode="External" Id="rId5"/><Relationship Target="../media/image06.jpg" Type="http://schemas.openxmlformats.org/officeDocument/2006/relationships/image" Id="rId8"/><Relationship Target="../media/image05.png" Type="http://schemas.openxmlformats.org/officeDocument/2006/relationships/image" Id="rId7"/></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7.jp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media/image08.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ctrTitle"/>
          </p:nvPr>
        </p:nvSpPr>
        <p:spPr>
          <a:xfrm>
            <a:off y="1568184" x="685800"/>
            <a:ext cy="1238099" cx="7772400"/>
          </a:xfrm>
          <a:prstGeom prst="rect">
            <a:avLst/>
          </a:prstGeom>
        </p:spPr>
        <p:txBody>
          <a:bodyPr bIns="91425" rIns="91425" lIns="91425" tIns="91425" anchor="b" anchorCtr="0">
            <a:noAutofit/>
          </a:bodyPr>
          <a:lstStyle/>
          <a:p>
            <a:pPr>
              <a:spcBef>
                <a:spcPts val="0"/>
              </a:spcBef>
              <a:buNone/>
            </a:pPr>
            <a:r>
              <a:rPr lang="en"/>
              <a:t>The Vikings</a:t>
            </a:r>
          </a:p>
        </p:txBody>
      </p:sp>
      <p:sp>
        <p:nvSpPr>
          <p:cNvPr id="78" name="Shape 78"/>
          <p:cNvSpPr txBox="1"/>
          <p:nvPr>
            <p:ph idx="1" type="subTitle"/>
          </p:nvPr>
        </p:nvSpPr>
        <p:spPr>
          <a:xfrm>
            <a:off y="2914650" x="685800"/>
            <a:ext cy="658500"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t/>
            </a:r>
            <a:endParaRPr/>
          </a:p>
        </p:txBody>
      </p:sp>
      <p:sp>
        <p:nvSpPr>
          <p:cNvPr id="135" name="Shape 135"/>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36" name="Shape 136"/>
          <p:cNvPicPr preferRelativeResize="0"/>
          <p:nvPr/>
        </p:nvPicPr>
        <p:blipFill>
          <a:blip r:embed="rId3">
            <a:alphaModFix/>
          </a:blip>
          <a:stretch>
            <a:fillRect/>
          </a:stretch>
        </p:blipFill>
        <p:spPr>
          <a:xfrm>
            <a:off y="62174" x="67275"/>
            <a:ext cy="5403499" cx="82295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society</a:t>
            </a:r>
          </a:p>
        </p:txBody>
      </p:sp>
      <p:sp>
        <p:nvSpPr>
          <p:cNvPr id="142" name="Shape 14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200" lang="en"/>
              <a:t>Viking society was divided into 3 classes: thralls. karls, jarls. They were respectively: slaves, freemen without status, and nobles.</a:t>
            </a:r>
          </a:p>
          <a:p>
            <a:pPr rtl="0">
              <a:spcBef>
                <a:spcPts val="0"/>
              </a:spcBef>
              <a:buNone/>
            </a:pPr>
            <a:r>
              <a:rPr sz="2200" lang="en"/>
              <a:t>The vikings were identified to each other as _______, son of _______, son of ____., so genealogy mattered.</a:t>
            </a:r>
          </a:p>
          <a:p>
            <a:pPr rtl="0">
              <a:spcBef>
                <a:spcPts val="0"/>
              </a:spcBef>
              <a:buNone/>
            </a:pPr>
            <a:r>
              <a:rPr sz="2200" lang="en"/>
              <a:t>Slaves were an important part of viking culture as they conducted most of the daily chores and operations of viking society. This allowed the other two classes to focus on the skills of war.</a:t>
            </a:r>
          </a:p>
          <a:p>
            <a:pPr>
              <a:spcBef>
                <a:spcPts val="0"/>
              </a:spcBef>
              <a:buNone/>
            </a:pPr>
            <a:r>
              <a:rPr sz="2200" lang="en"/>
              <a:t>This culture reflects a similar one seen where?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hint</a:t>
            </a:r>
          </a:p>
        </p:txBody>
      </p:sp>
      <p:sp>
        <p:nvSpPr>
          <p:cNvPr id="148" name="Shape 14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49" name="Shape 149"/>
          <p:cNvPicPr preferRelativeResize="0"/>
          <p:nvPr/>
        </p:nvPicPr>
        <p:blipFill>
          <a:blip r:embed="rId3">
            <a:alphaModFix/>
          </a:blip>
          <a:stretch>
            <a:fillRect/>
          </a:stretch>
        </p:blipFill>
        <p:spPr>
          <a:xfrm>
            <a:off y="1292450" x="457200"/>
            <a:ext cy="3004760" cx="721142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feminism</a:t>
            </a:r>
          </a:p>
        </p:txBody>
      </p:sp>
      <p:sp>
        <p:nvSpPr>
          <p:cNvPr id="155" name="Shape 155"/>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Vikings perceived women in one of two ways: one, the meek, mild, subservient yet wise woman who would always lead her man to the right decision, or two, the warrior woman, as ruthless and sexually overt as any man.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y="0" x="0"/>
          <a:ext cy="0" cx="0"/>
          <a:chOff y="0" x="0"/>
          <a:chExt cy="0" cx="0"/>
        </a:xfrm>
      </p:grpSpPr>
      <p:sp>
        <p:nvSpPr>
          <p:cNvPr id="160" name="Shape 16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writing</a:t>
            </a:r>
          </a:p>
        </p:txBody>
      </p:sp>
      <p:sp>
        <p:nvSpPr>
          <p:cNvPr id="161" name="Shape 16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Most vikings were literate, and </a:t>
            </a:r>
          </a:p>
          <a:p>
            <a:pPr rtl="0">
              <a:spcBef>
                <a:spcPts val="0"/>
              </a:spcBef>
              <a:buNone/>
            </a:pPr>
            <a:r>
              <a:rPr lang="en"/>
              <a:t>could read and write runescript to </a:t>
            </a:r>
          </a:p>
          <a:p>
            <a:pPr rtl="0">
              <a:spcBef>
                <a:spcPts val="0"/>
              </a:spcBef>
              <a:buNone/>
            </a:pPr>
            <a:r>
              <a:rPr lang="en"/>
              <a:t>some degree.</a:t>
            </a:r>
          </a:p>
          <a:p>
            <a:pPr rtl="0">
              <a:spcBef>
                <a:spcPts val="0"/>
              </a:spcBef>
              <a:buNone/>
            </a:pPr>
            <a:r>
              <a:t/>
            </a:r>
            <a:endParaRPr/>
          </a:p>
          <a:p>
            <a:pPr rtl="0">
              <a:spcBef>
                <a:spcPts val="0"/>
              </a:spcBef>
              <a:buNone/>
            </a:pPr>
            <a:r>
              <a:t/>
            </a:r>
            <a:endParaRPr/>
          </a:p>
          <a:p>
            <a:pPr>
              <a:spcBef>
                <a:spcPts val="0"/>
              </a:spcBef>
              <a:buNone/>
            </a:pPr>
            <a:r>
              <a:rPr sz="1200" lang="en">
                <a:solidFill>
                  <a:srgbClr val="333333"/>
                </a:solidFill>
                <a:latin typeface="Arial"/>
                <a:ea typeface="Arial"/>
                <a:cs typeface="Arial"/>
                <a:sym typeface="Arial"/>
              </a:rPr>
              <a:t>An early runestone: the </a:t>
            </a:r>
            <a:r>
              <a:rPr sz="1200" lang="en">
                <a:solidFill>
                  <a:srgbClr val="0B0080"/>
                </a:solidFill>
                <a:latin typeface="Arial"/>
                <a:ea typeface="Arial"/>
                <a:cs typeface="Arial"/>
                <a:sym typeface="Arial"/>
                <a:hlinkClick r:id="rId3"/>
              </a:rPr>
              <a:t>Möjbro Runestone</a:t>
            </a:r>
            <a:r>
              <a:rPr sz="1200" lang="en">
                <a:solidFill>
                  <a:srgbClr val="333333"/>
                </a:solidFill>
                <a:latin typeface="Arial"/>
                <a:ea typeface="Arial"/>
                <a:cs typeface="Arial"/>
                <a:sym typeface="Arial"/>
              </a:rPr>
              <a:t> from Hagby (first placed near Möjebro), </a:t>
            </a:r>
            <a:r>
              <a:rPr sz="1200" lang="en">
                <a:solidFill>
                  <a:srgbClr val="0B0080"/>
                </a:solidFill>
                <a:latin typeface="Arial"/>
                <a:ea typeface="Arial"/>
                <a:cs typeface="Arial"/>
                <a:sym typeface="Arial"/>
                <a:hlinkClick r:id="rId4"/>
              </a:rPr>
              <a:t>Uppland</a:t>
            </a:r>
            <a:r>
              <a:rPr sz="1200" lang="en">
                <a:solidFill>
                  <a:srgbClr val="333333"/>
                </a:solidFill>
                <a:latin typeface="Arial"/>
                <a:ea typeface="Arial"/>
                <a:cs typeface="Arial"/>
                <a:sym typeface="Arial"/>
              </a:rPr>
              <a:t>, Sweden. As with other early runic inscriptions, (e.g. </a:t>
            </a:r>
            <a:r>
              <a:rPr sz="1200" lang="en">
                <a:solidFill>
                  <a:srgbClr val="0B0080"/>
                </a:solidFill>
                <a:latin typeface="Arial"/>
                <a:ea typeface="Arial"/>
                <a:cs typeface="Arial"/>
                <a:sym typeface="Arial"/>
                <a:hlinkClick r:id="rId5"/>
              </a:rPr>
              <a:t>Kylver Stone</a:t>
            </a:r>
            <a:r>
              <a:rPr sz="1200" lang="en">
                <a:solidFill>
                  <a:srgbClr val="333333"/>
                </a:solidFill>
                <a:latin typeface="Arial"/>
                <a:ea typeface="Arial"/>
                <a:cs typeface="Arial"/>
                <a:sym typeface="Arial"/>
              </a:rPr>
              <a:t>from about 300 - 400 CE) this is written from right to left, while later Runestones were written from left to right.[</a:t>
            </a:r>
            <a:r>
              <a:rPr sz="1200" lang="en" i="1">
                <a:solidFill>
                  <a:srgbClr val="0B0080"/>
                </a:solidFill>
                <a:latin typeface="Arial"/>
                <a:ea typeface="Arial"/>
                <a:cs typeface="Arial"/>
                <a:sym typeface="Arial"/>
                <a:hlinkClick r:id="rId6"/>
              </a:rPr>
              <a:t>citation needed</a:t>
            </a:r>
            <a:r>
              <a:rPr sz="1200" lang="en">
                <a:solidFill>
                  <a:srgbClr val="333333"/>
                </a:solidFill>
                <a:latin typeface="Arial"/>
                <a:ea typeface="Arial"/>
                <a:cs typeface="Arial"/>
                <a:sym typeface="Arial"/>
              </a:rPr>
              <a:t>] The text is "Frawaradaz anahaha is laginaz"</a:t>
            </a:r>
          </a:p>
        </p:txBody>
      </p:sp>
      <p:pic>
        <p:nvPicPr>
          <p:cNvPr id="162" name="Shape 162"/>
          <p:cNvPicPr preferRelativeResize="0"/>
          <p:nvPr/>
        </p:nvPicPr>
        <p:blipFill>
          <a:blip r:embed="rId7">
            <a:alphaModFix/>
          </a:blip>
          <a:stretch>
            <a:fillRect/>
          </a:stretch>
        </p:blipFill>
        <p:spPr>
          <a:xfrm>
            <a:off y="2329575" x="3223125"/>
            <a:ext cy="1466849" cx="2971800"/>
          </a:xfrm>
          <a:prstGeom prst="rect">
            <a:avLst/>
          </a:prstGeom>
          <a:noFill/>
          <a:ln>
            <a:noFill/>
          </a:ln>
        </p:spPr>
      </p:pic>
      <p:pic>
        <p:nvPicPr>
          <p:cNvPr id="163" name="Shape 163"/>
          <p:cNvPicPr preferRelativeResize="0"/>
          <p:nvPr/>
        </p:nvPicPr>
        <p:blipFill>
          <a:blip r:embed="rId8">
            <a:alphaModFix/>
          </a:blip>
          <a:stretch>
            <a:fillRect/>
          </a:stretch>
        </p:blipFill>
        <p:spPr>
          <a:xfrm>
            <a:off y="903225" x="6558425"/>
            <a:ext cy="3045199" cx="217309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World View</a:t>
            </a:r>
          </a:p>
        </p:txBody>
      </p:sp>
      <p:sp>
        <p:nvSpPr>
          <p:cNvPr id="169" name="Shape 16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The vikings held an even darker view of the world than the Anglo-Saxons. They were convinced that nature and the world were trying to exterminate humanity. They also believed in magic and charms.</a:t>
            </a:r>
          </a:p>
          <a:p>
            <a:pPr>
              <a:spcBef>
                <a:spcPts val="0"/>
              </a:spcBef>
              <a:buNone/>
            </a:pPr>
            <a:r>
              <a:t/>
            </a:r>
            <a:endParaRPr sz="24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religion</a:t>
            </a:r>
          </a:p>
        </p:txBody>
      </p:sp>
      <p:sp>
        <p:nvSpPr>
          <p:cNvPr id="175" name="Shape 17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200" lang="en"/>
              <a:t>The vikings worshipped a set of Gods, led by Odin. In many ways there are corollaries to the Greek deities. However, these deities were even more capricious than the Greek gods, and would rarely help a human.  The best a warrior could hope for was to die in battle and then be taken, if brave enough, to Valhalla.</a:t>
            </a:r>
          </a:p>
          <a:p>
            <a:pPr>
              <a:spcBef>
                <a:spcPts val="0"/>
              </a:spcBef>
              <a:buNone/>
            </a:pPr>
            <a:r>
              <a:rPr sz="2200" lang="en"/>
              <a:t>The Norse gods lived in Asgard, a separate plane than Earth, which was Midgard, and between Asgard and Jotunheim, inhabited by frost giants. These giants wish to destroy Asgard and the tree of life,Yggdrasil.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VIking Gods</a:t>
            </a:r>
          </a:p>
        </p:txBody>
      </p:sp>
      <p:sp>
        <p:nvSpPr>
          <p:cNvPr id="181" name="Shape 18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The Norse gods or Aesir, were led by </a:t>
            </a:r>
          </a:p>
          <a:p>
            <a:pPr rtl="0">
              <a:spcBef>
                <a:spcPts val="0"/>
              </a:spcBef>
              <a:buNone/>
            </a:pPr>
            <a:r>
              <a:rPr sz="2400" lang="en"/>
              <a:t>Odin, and his wife Frigg or Friga. The </a:t>
            </a:r>
          </a:p>
          <a:p>
            <a:pPr rtl="0">
              <a:spcBef>
                <a:spcPts val="0"/>
              </a:spcBef>
              <a:buNone/>
            </a:pPr>
            <a:r>
              <a:rPr sz="2400" lang="en"/>
              <a:t>most commonly known gods are Thor, </a:t>
            </a:r>
          </a:p>
          <a:p>
            <a:pPr rtl="0">
              <a:spcBef>
                <a:spcPts val="0"/>
              </a:spcBef>
              <a:buNone/>
            </a:pPr>
            <a:r>
              <a:rPr sz="2400" lang="en"/>
              <a:t>god of thunder and lightning who </a:t>
            </a:r>
          </a:p>
          <a:p>
            <a:pPr rtl="0">
              <a:spcBef>
                <a:spcPts val="0"/>
              </a:spcBef>
              <a:buNone/>
            </a:pPr>
            <a:r>
              <a:rPr sz="2400" lang="en"/>
              <a:t>wielded Mjolnir, a magical hammer, </a:t>
            </a:r>
          </a:p>
          <a:p>
            <a:pPr rtl="0">
              <a:spcBef>
                <a:spcPts val="0"/>
              </a:spcBef>
              <a:buNone/>
            </a:pPr>
            <a:r>
              <a:rPr sz="2400" lang="en"/>
              <a:t>and his brother Loki, god of mischief.</a:t>
            </a:r>
          </a:p>
          <a:p>
            <a:pPr>
              <a:spcBef>
                <a:spcPts val="0"/>
              </a:spcBef>
              <a:buNone/>
            </a:pPr>
            <a:r>
              <a:rPr sz="2400" lang="en"/>
              <a:t>There were many other as well.</a:t>
            </a:r>
          </a:p>
        </p:txBody>
      </p:sp>
      <p:pic>
        <p:nvPicPr>
          <p:cNvPr id="182" name="Shape 182"/>
          <p:cNvPicPr preferRelativeResize="0"/>
          <p:nvPr/>
        </p:nvPicPr>
        <p:blipFill>
          <a:blip r:embed="rId3">
            <a:alphaModFix/>
          </a:blip>
          <a:stretch>
            <a:fillRect/>
          </a:stretch>
        </p:blipFill>
        <p:spPr>
          <a:xfrm>
            <a:off y="77575" x="6042281"/>
            <a:ext cy="4848274" cx="3029193"/>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 Warrior Code</a:t>
            </a:r>
          </a:p>
        </p:txBody>
      </p:sp>
      <p:sp>
        <p:nvSpPr>
          <p:cNvPr id="188" name="Shape 1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The viking warrior code is similar to that of the warrior code of Sparta and Greece. The greatest way to die was in battle (and in Sparta the only way a man was given a grave), and if brave enough go to heaven.</a:t>
            </a:r>
          </a:p>
          <a:p>
            <a:pPr rtl="0">
              <a:spcBef>
                <a:spcPts val="0"/>
              </a:spcBef>
              <a:buNone/>
            </a:pPr>
            <a:r>
              <a:rPr sz="2400" lang="en"/>
              <a:t>The ideas of fame and glory were also a way to ensure your memory being retained in the culture, so in both if there is a monster, the</a:t>
            </a:r>
            <a:r>
              <a:rPr lang="en"/>
              <a:t> </a:t>
            </a:r>
            <a:r>
              <a:rPr sz="2400" lang="en"/>
              <a:t>hero must face it.</a:t>
            </a:r>
          </a:p>
          <a:p>
            <a:pPr>
              <a:spcBef>
                <a:spcPts val="0"/>
              </a:spcBef>
              <a:buNone/>
            </a:pPr>
            <a:r>
              <a:t/>
            </a: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Mead hall</a:t>
            </a:r>
          </a:p>
        </p:txBody>
      </p:sp>
      <p:sp>
        <p:nvSpPr>
          <p:cNvPr id="194" name="Shape 19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The mead hall was the center of viking culture. it was here honors were given and where a karl could become a jarl. It was a place where feasting, drinking, singing, and other amusements occurred. It was also a place of </a:t>
            </a:r>
          </a:p>
          <a:p>
            <a:pPr rtl="0">
              <a:spcBef>
                <a:spcPts val="0"/>
              </a:spcBef>
              <a:buNone/>
            </a:pPr>
            <a:r>
              <a:rPr sz="2400" lang="en"/>
              <a:t>fellowship, where warriors could </a:t>
            </a:r>
          </a:p>
          <a:p>
            <a:pPr rtl="0">
              <a:spcBef>
                <a:spcPts val="0"/>
              </a:spcBef>
              <a:buNone/>
            </a:pPr>
            <a:r>
              <a:rPr sz="2400" lang="en"/>
              <a:t>meet with their peers, and the </a:t>
            </a:r>
          </a:p>
          <a:p>
            <a:pPr rtl="0">
              <a:spcBef>
                <a:spcPts val="0"/>
              </a:spcBef>
              <a:buNone/>
            </a:pPr>
            <a:r>
              <a:rPr sz="2400" lang="en"/>
              <a:t>hostile world was kept outside. It </a:t>
            </a:r>
          </a:p>
          <a:p>
            <a:pPr rtl="0">
              <a:spcBef>
                <a:spcPts val="0"/>
              </a:spcBef>
              <a:buNone/>
            </a:pPr>
            <a:r>
              <a:rPr sz="2400" lang="en"/>
              <a:t>was also the place where bards sang</a:t>
            </a:r>
          </a:p>
          <a:p>
            <a:pPr>
              <a:spcBef>
                <a:spcPts val="0"/>
              </a:spcBef>
              <a:buNone/>
            </a:pPr>
            <a:r>
              <a:rPr sz="2400" lang="en"/>
              <a:t>the stories of the great heroes.</a:t>
            </a:r>
          </a:p>
        </p:txBody>
      </p:sp>
      <p:pic>
        <p:nvPicPr>
          <p:cNvPr id="195" name="Shape 195"/>
          <p:cNvPicPr preferRelativeResize="0"/>
          <p:nvPr/>
        </p:nvPicPr>
        <p:blipFill>
          <a:blip r:embed="rId3">
            <a:alphaModFix/>
          </a:blip>
          <a:stretch>
            <a:fillRect/>
          </a:stretch>
        </p:blipFill>
        <p:spPr>
          <a:xfrm>
            <a:off y="169650" x="4515425"/>
            <a:ext cy="1143000" cx="1524000"/>
          </a:xfrm>
          <a:prstGeom prst="rect">
            <a:avLst/>
          </a:prstGeom>
          <a:noFill/>
          <a:ln>
            <a:noFill/>
          </a:ln>
        </p:spPr>
      </p:pic>
      <p:pic>
        <p:nvPicPr>
          <p:cNvPr id="196" name="Shape 196"/>
          <p:cNvPicPr preferRelativeResize="0"/>
          <p:nvPr/>
        </p:nvPicPr>
        <p:blipFill>
          <a:blip r:embed="rId4">
            <a:alphaModFix/>
          </a:blip>
          <a:stretch>
            <a:fillRect/>
          </a:stretch>
        </p:blipFill>
        <p:spPr>
          <a:xfrm>
            <a:off y="2821175" x="5581725"/>
            <a:ext cy="2251649" cx="30021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Do Now</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KWL what you know about the vikings.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y="0" x="0"/>
          <a:ext cy="0" cx="0"/>
          <a:chOff y="0" x="0"/>
          <a:chExt cy="0" cx="0"/>
        </a:xfrm>
      </p:grpSpPr>
      <p:sp>
        <p:nvSpPr>
          <p:cNvPr id="201" name="Shape 20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Vikings and Britain</a:t>
            </a:r>
          </a:p>
        </p:txBody>
      </p:sp>
      <p:sp>
        <p:nvSpPr>
          <p:cNvPr id="202" name="Shape 2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A close and easy place to raid for the vikings was Britain. Most of the country is within a single day’s march from the sea, and there was no powerful navy or government to stop them.</a:t>
            </a:r>
          </a:p>
          <a:p>
            <a:pPr>
              <a:spcBef>
                <a:spcPts val="0"/>
              </a:spcBef>
              <a:buNone/>
            </a:pPr>
            <a:r>
              <a:t/>
            </a: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vikings and Christianity: Raiding</a:t>
            </a:r>
          </a:p>
        </p:txBody>
      </p:sp>
      <p:sp>
        <p:nvSpPr>
          <p:cNvPr id="208" name="Shape 20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The vikings soon discovered that Christian churches and monasteries were figuratively a gold mine. Since communication with Rome had broken down, the churches in Britain had been holding on to all the money given as offerings or tithes, in some cases for a century or more.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Raiding pt 2</a:t>
            </a:r>
          </a:p>
        </p:txBody>
      </p:sp>
      <p:sp>
        <p:nvSpPr>
          <p:cNvPr id="214" name="Shape 21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Monasteries were exceptionally vulnerable, as they were secluded, relatively unguarded, and generally had full coffers.</a:t>
            </a:r>
          </a:p>
          <a:p>
            <a:pPr>
              <a:spcBef>
                <a:spcPts val="0"/>
              </a:spcBef>
              <a:buNone/>
            </a:pPr>
            <a:r>
              <a:rPr lang="en"/>
              <a:t> Over the 200 years of Viking raids the vikings effectively destroyed the monastic aspect of Britain.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Christianity and  the Vikings: impact</a:t>
            </a:r>
          </a:p>
        </p:txBody>
      </p:sp>
      <p:sp>
        <p:nvSpPr>
          <p:cNvPr id="220" name="Shape 22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The influence of Christianity on the vikings is difficult to discern. Many viking tribes never fully converted, and some did wholesale. </a:t>
            </a:r>
          </a:p>
          <a:p>
            <a:pPr>
              <a:spcBef>
                <a:spcPts val="0"/>
              </a:spcBef>
              <a:buNone/>
            </a:pPr>
            <a:r>
              <a:rPr sz="2400" lang="en"/>
              <a:t>However, most merely replaced capricious Norse gods with capricious Christian God. They saw the devil’s domination of the Earth as confirmation of their previous belief that nature was trying to kill humanity.</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Vikings and Britain</a:t>
            </a:r>
          </a:p>
        </p:txBody>
      </p:sp>
      <p:sp>
        <p:nvSpPr>
          <p:cNvPr id="226" name="Shape 22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The viking raiders brought home the departure and security of the Roman Empire. This provided impetus for someone to unify Britain, or at least England. This plays out in many nations and we will see what happens in British literature to reflect this next.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y="0" x="0"/>
          <a:ext cy="0" cx="0"/>
          <a:chOff y="0" x="0"/>
          <a:chExt cy="0" cx="0"/>
        </a:xfrm>
      </p:grpSpPr>
      <p:sp>
        <p:nvSpPr>
          <p:cNvPr id="231" name="Shape 23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Homework</a:t>
            </a:r>
          </a:p>
        </p:txBody>
      </p:sp>
      <p:sp>
        <p:nvSpPr>
          <p:cNvPr id="232" name="Shape 23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Go online and onto my web site and read The Beowulf pre-read with </a:t>
            </a:r>
            <a:r>
              <a:rPr lang="en" i="1"/>
              <a:t>The Seafarer </a:t>
            </a:r>
            <a:r>
              <a:rPr lang="en"/>
              <a:t> (link provided).</a:t>
            </a:r>
          </a:p>
          <a:p>
            <a:pPr rtl="0">
              <a:spcBef>
                <a:spcPts val="0"/>
              </a:spcBef>
              <a:buNone/>
            </a:pPr>
            <a:r>
              <a:rPr lang="en"/>
              <a:t>Also read </a:t>
            </a:r>
            <a:r>
              <a:rPr lang="en" i="1"/>
              <a:t>The Wrath of Grendel </a:t>
            </a:r>
            <a:r>
              <a:rPr lang="en"/>
              <a:t>in Beowulf 1 (provided as a pdf).</a:t>
            </a:r>
          </a:p>
          <a:p>
            <a:pPr>
              <a:spcBef>
                <a:spcPts val="0"/>
              </a:spcBef>
              <a:buNone/>
            </a:pPr>
            <a:r>
              <a:rPr lang="en"/>
              <a:t>Reminder: NOTE lines that refer to one of the 5 categories we started with.</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173653" x="457200"/>
            <a:ext cy="857400" cx="8229600"/>
          </a:xfrm>
          <a:prstGeom prst="rect">
            <a:avLst/>
          </a:prstGeom>
        </p:spPr>
        <p:txBody>
          <a:bodyPr bIns="91425" rIns="91425" lIns="91425" tIns="91425" anchor="b" anchorCtr="0">
            <a:noAutofit/>
          </a:bodyPr>
          <a:lstStyle/>
          <a:p>
            <a:pPr>
              <a:spcBef>
                <a:spcPts val="0"/>
              </a:spcBef>
              <a:buNone/>
            </a:pPr>
            <a:r>
              <a:rPr lang="en"/>
              <a:t>Classwork</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Classwork: Label 5 pages:</a:t>
            </a:r>
          </a:p>
          <a:p>
            <a:pPr rtl="0">
              <a:spcBef>
                <a:spcPts val="0"/>
              </a:spcBef>
              <a:buNone/>
            </a:pPr>
            <a:r>
              <a:rPr sz="2400" lang="en"/>
              <a:t>1-World View</a:t>
            </a:r>
          </a:p>
          <a:p>
            <a:pPr rtl="0">
              <a:spcBef>
                <a:spcPts val="0"/>
              </a:spcBef>
              <a:buNone/>
            </a:pPr>
            <a:r>
              <a:rPr sz="2400" lang="en"/>
              <a:t>2-Religion</a:t>
            </a:r>
          </a:p>
          <a:p>
            <a:pPr rtl="0">
              <a:spcBef>
                <a:spcPts val="0"/>
              </a:spcBef>
              <a:buNone/>
            </a:pPr>
            <a:r>
              <a:rPr sz="2400" lang="en"/>
              <a:t>3- Feminism</a:t>
            </a:r>
          </a:p>
          <a:p>
            <a:pPr rtl="0">
              <a:spcBef>
                <a:spcPts val="0"/>
              </a:spcBef>
              <a:buNone/>
            </a:pPr>
            <a:r>
              <a:rPr sz="2400" lang="en"/>
              <a:t>4-Warrior Code</a:t>
            </a:r>
          </a:p>
          <a:p>
            <a:pPr rtl="0">
              <a:spcBef>
                <a:spcPts val="0"/>
              </a:spcBef>
              <a:buNone/>
            </a:pPr>
            <a:r>
              <a:rPr sz="2400" lang="en"/>
              <a:t>5- Racism</a:t>
            </a:r>
          </a:p>
          <a:p>
            <a:pPr>
              <a:spcBef>
                <a:spcPts val="0"/>
              </a:spcBef>
              <a:buNone/>
            </a:pPr>
            <a:r>
              <a:rPr sz="2400" lang="en"/>
              <a:t>Fill in each page with the appropriate notes, and as we read you’ll add line numbers from Beowulf.</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Who are the Vikings?</a:t>
            </a:r>
          </a:p>
        </p:txBody>
      </p:sp>
      <p:sp>
        <p:nvSpPr>
          <p:cNvPr id="96" name="Shape 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The Vikings were not one people </a:t>
            </a:r>
          </a:p>
          <a:p>
            <a:pPr rtl="0">
              <a:spcBef>
                <a:spcPts val="0"/>
              </a:spcBef>
              <a:buNone/>
            </a:pPr>
            <a:r>
              <a:rPr sz="2400" lang="en"/>
              <a:t>but several different Germanic </a:t>
            </a:r>
          </a:p>
          <a:p>
            <a:pPr rtl="0">
              <a:spcBef>
                <a:spcPts val="0"/>
              </a:spcBef>
              <a:buNone/>
            </a:pPr>
            <a:r>
              <a:rPr sz="2400" lang="en"/>
              <a:t>tribes. However, they shared </a:t>
            </a:r>
          </a:p>
          <a:p>
            <a:pPr rtl="0">
              <a:spcBef>
                <a:spcPts val="0"/>
              </a:spcBef>
              <a:buNone/>
            </a:pPr>
            <a:r>
              <a:rPr sz="2400" lang="en"/>
              <a:t>beliefs, culture and religion. </a:t>
            </a:r>
          </a:p>
          <a:p>
            <a:pPr rtl="0">
              <a:spcBef>
                <a:spcPts val="0"/>
              </a:spcBef>
              <a:buNone/>
            </a:pPr>
            <a:r>
              <a:rPr sz="2400" lang="en"/>
              <a:t>They were from Scandanavia </a:t>
            </a:r>
          </a:p>
          <a:p>
            <a:pPr rtl="0">
              <a:spcBef>
                <a:spcPts val="0"/>
              </a:spcBef>
              <a:buNone/>
            </a:pPr>
            <a:r>
              <a:rPr sz="2400" lang="en"/>
              <a:t>which includes Norway, Sweden</a:t>
            </a:r>
          </a:p>
          <a:p>
            <a:pPr>
              <a:spcBef>
                <a:spcPts val="0"/>
              </a:spcBef>
              <a:buNone/>
            </a:pPr>
            <a:r>
              <a:rPr sz="2400" lang="en"/>
              <a:t> and Denmark.</a:t>
            </a:r>
          </a:p>
        </p:txBody>
      </p:sp>
      <p:pic>
        <p:nvPicPr>
          <p:cNvPr id="97" name="Shape 97"/>
          <p:cNvPicPr preferRelativeResize="0"/>
          <p:nvPr/>
        </p:nvPicPr>
        <p:blipFill>
          <a:blip r:embed="rId3">
            <a:alphaModFix/>
          </a:blip>
          <a:stretch>
            <a:fillRect/>
          </a:stretch>
        </p:blipFill>
        <p:spPr>
          <a:xfrm>
            <a:off y="425137" x="6292000"/>
            <a:ext cy="4163974" cx="27029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when were the VIkings</a:t>
            </a:r>
          </a:p>
        </p:txBody>
      </p:sp>
      <p:sp>
        <p:nvSpPr>
          <p:cNvPr id="103" name="Shape 103"/>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The earliest recorded attacks by Vikings in Britain occurred in 709 CE, and the end of the Viking era is considered to be in 1066 with the Norman conquest of Britain.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 Warrior</a:t>
            </a:r>
          </a:p>
        </p:txBody>
      </p:sp>
      <p:sp>
        <p:nvSpPr>
          <p:cNvPr id="109" name="Shape 10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Traditionally armed with longsword, axe </a:t>
            </a:r>
          </a:p>
          <a:p>
            <a:pPr rtl="0">
              <a:spcBef>
                <a:spcPts val="0"/>
              </a:spcBef>
              <a:buNone/>
            </a:pPr>
            <a:r>
              <a:rPr sz="2400" lang="en"/>
              <a:t>or spear. They wore leather, banded, </a:t>
            </a:r>
          </a:p>
          <a:p>
            <a:pPr rtl="0">
              <a:spcBef>
                <a:spcPts val="0"/>
              </a:spcBef>
              <a:buNone/>
            </a:pPr>
            <a:r>
              <a:rPr sz="2400" lang="en"/>
              <a:t>scale or chain armor. They usually had a </a:t>
            </a:r>
          </a:p>
          <a:p>
            <a:pPr rtl="0">
              <a:spcBef>
                <a:spcPts val="0"/>
              </a:spcBef>
              <a:buNone/>
            </a:pPr>
            <a:r>
              <a:rPr sz="2400" lang="en"/>
              <a:t>circular shield, and steel helmet (NO </a:t>
            </a:r>
          </a:p>
          <a:p>
            <a:pPr rtl="0">
              <a:spcBef>
                <a:spcPts val="0"/>
              </a:spcBef>
              <a:buNone/>
            </a:pPr>
            <a:r>
              <a:rPr sz="2400" lang="en"/>
              <a:t>HORNS).</a:t>
            </a:r>
          </a:p>
          <a:p>
            <a:pPr>
              <a:spcBef>
                <a:spcPts val="0"/>
              </a:spcBef>
              <a:buNone/>
            </a:pPr>
            <a:r>
              <a:rPr sz="2400" lang="en"/>
              <a:t>Important fact: The quality of the weapons varied from maker to maker, unlike the standard Roman weapons</a:t>
            </a:r>
            <a:r>
              <a:rPr lang="en"/>
              <a:t>.</a:t>
            </a:r>
          </a:p>
        </p:txBody>
      </p:sp>
      <p:pic>
        <p:nvPicPr>
          <p:cNvPr id="110" name="Shape 110"/>
          <p:cNvPicPr preferRelativeResize="0"/>
          <p:nvPr/>
        </p:nvPicPr>
        <p:blipFill>
          <a:blip r:embed="rId3">
            <a:alphaModFix/>
          </a:blip>
          <a:stretch>
            <a:fillRect/>
          </a:stretch>
        </p:blipFill>
        <p:spPr>
          <a:xfrm>
            <a:off y="1200150" x="6316800"/>
            <a:ext cy="1838325" cx="24860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Viking Longboat</a:t>
            </a:r>
          </a:p>
        </p:txBody>
      </p:sp>
      <p:sp>
        <p:nvSpPr>
          <p:cNvPr id="116" name="Shape 11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The Viking Longboat was meant to</a:t>
            </a:r>
          </a:p>
          <a:p>
            <a:pPr>
              <a:spcBef>
                <a:spcPts val="0"/>
              </a:spcBef>
              <a:buNone/>
            </a:pPr>
            <a:r>
              <a:rPr lang="en"/>
              <a:t> be an open ocean vessel, long and wide, symmetrical at both ends so a quick reversal was possible, about a meter on average draft, and carried between 80 and 280 men, depending on the size of the vessel.</a:t>
            </a:r>
          </a:p>
        </p:txBody>
      </p:sp>
      <p:pic>
        <p:nvPicPr>
          <p:cNvPr id="117" name="Shape 117"/>
          <p:cNvPicPr preferRelativeResize="0"/>
          <p:nvPr/>
        </p:nvPicPr>
        <p:blipFill>
          <a:blip r:embed="rId3">
            <a:alphaModFix/>
          </a:blip>
          <a:stretch>
            <a:fillRect/>
          </a:stretch>
        </p:blipFill>
        <p:spPr>
          <a:xfrm>
            <a:off y="113100" x="6454100"/>
            <a:ext cy="1781175" cx="23717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longboat</a:t>
            </a:r>
          </a:p>
        </p:txBody>
      </p:sp>
      <p:sp>
        <p:nvSpPr>
          <p:cNvPr id="123" name="Shape 12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The construction of the longboat allowed it to travel quickly across the ocean, up shallow rivers, and land on any beach.</a:t>
            </a:r>
          </a:p>
          <a:p>
            <a:pPr rtl="0">
              <a:spcBef>
                <a:spcPts val="0"/>
              </a:spcBef>
              <a:buNone/>
            </a:pPr>
            <a:r>
              <a:rPr lang="en"/>
              <a:t>They were either rowed and/or sailed, depending on weather or urgency.</a:t>
            </a:r>
          </a:p>
          <a:p>
            <a:pPr>
              <a:spcBef>
                <a:spcPts val="0"/>
              </a:spcBef>
              <a:buNone/>
            </a:pPr>
            <a:r>
              <a:rPr lang="en"/>
              <a:t>It allowed the vikings to travel to Africa, the Middle East, and North America.</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The longboat</a:t>
            </a:r>
          </a:p>
        </p:txBody>
      </p:sp>
      <p:sp>
        <p:nvSpPr>
          <p:cNvPr id="129" name="Shape 129"/>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t>The vikings were mostly isolated raiders of a few ships but in the 800’s at the peak of the viking power, fleets of over 600 would form and attack major cities.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